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217EA1-1867-4ED7-A138-00806DA45FCB}">
  <a:tblStyle styleId="{8D217EA1-1867-4ED7-A138-00806DA45F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c06aaaca7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c06aaaca7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b7cf1e59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b7cf1e59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c06aaaca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c06aaaca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c06aaaca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c06aaaca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c06aaaca7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c06aaaca7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c06aaaca7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c06aaaca7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c06aaaca7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c06aaaca7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c06aaaca7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c06aaaca7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c06aaaca7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c06aaaca7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c0d16b468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c0d16b468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7cf1e59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b7cf1e59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b7cf1e5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b7cf1e5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b7cf1e59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b7cf1e59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These works  just focused only on adv examples detection and rejection  but we considered both adv. Examples and out-distribution samples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7cf1e5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7cf1e5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c0d16b468_1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c0d16b468_1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not clear. Make clear that the last equations are also part of the “if:condition”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b7cf1e59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b7cf1e59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not clear. Make clear that the last equations are also part of the “if:condition”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c06aaaca7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c06aaaca7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c06aaaca7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c06aaaca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0" y="4703624"/>
            <a:ext cx="548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31287"/>
            <a:ext cx="1643700" cy="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471800"/>
            <a:ext cx="1679250" cy="6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jpg"/><Relationship Id="rId5" Type="http://schemas.openxmlformats.org/officeDocument/2006/relationships/image" Target="../media/image13.jp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45.png"/><Relationship Id="rId7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rajabia@oregonstate.edu" TargetMode="External"/><Relationship Id="rId4" Type="http://schemas.openxmlformats.org/officeDocument/2006/relationships/hyperlink" Target="mailto:rakesh.bobba@oregonstate.edu" TargetMode="External"/><Relationship Id="rId5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17.jpg"/><Relationship Id="rId6" Type="http://schemas.openxmlformats.org/officeDocument/2006/relationships/image" Target="../media/image20.png"/><Relationship Id="rId7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jpg"/><Relationship Id="rId11" Type="http://schemas.openxmlformats.org/officeDocument/2006/relationships/image" Target="../media/image46.jpg"/><Relationship Id="rId10" Type="http://schemas.openxmlformats.org/officeDocument/2006/relationships/image" Target="../media/image28.png"/><Relationship Id="rId12" Type="http://schemas.openxmlformats.org/officeDocument/2006/relationships/image" Target="../media/image26.jpg"/><Relationship Id="rId9" Type="http://schemas.openxmlformats.org/officeDocument/2006/relationships/image" Target="../media/image24.png"/><Relationship Id="rId5" Type="http://schemas.openxmlformats.org/officeDocument/2006/relationships/image" Target="../media/image23.jpg"/><Relationship Id="rId6" Type="http://schemas.openxmlformats.org/officeDocument/2006/relationships/image" Target="../media/image14.jp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22.jpg"/><Relationship Id="rId11" Type="http://schemas.openxmlformats.org/officeDocument/2006/relationships/image" Target="../media/image27.jpg"/><Relationship Id="rId10" Type="http://schemas.openxmlformats.org/officeDocument/2006/relationships/image" Target="../media/image28.png"/><Relationship Id="rId12" Type="http://schemas.openxmlformats.org/officeDocument/2006/relationships/image" Target="../media/image29.jpg"/><Relationship Id="rId9" Type="http://schemas.openxmlformats.org/officeDocument/2006/relationships/image" Target="../media/image24.png"/><Relationship Id="rId5" Type="http://schemas.openxmlformats.org/officeDocument/2006/relationships/image" Target="../media/image14.jp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42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ctrTitle"/>
          </p:nvPr>
        </p:nvSpPr>
        <p:spPr>
          <a:xfrm>
            <a:off x="311700" y="439775"/>
            <a:ext cx="8760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Adversarial Profiles: Detecting Out-Distribution &amp; Adversarial Samples in Pre-trained CNNs</a:t>
            </a:r>
            <a:endParaRPr sz="3600"/>
          </a:p>
        </p:txBody>
      </p:sp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311700" y="2935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Arezoo Rajabi</a:t>
            </a:r>
            <a:r>
              <a:rPr lang="en" sz="2400">
                <a:solidFill>
                  <a:schemeClr val="dk1"/>
                </a:solidFill>
              </a:rPr>
              <a:t>, Rakesh B. Bobba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0" y="4407525"/>
            <a:ext cx="1679250" cy="6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775" y="3579625"/>
            <a:ext cx="993300" cy="13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075" y="3579625"/>
            <a:ext cx="993301" cy="13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6029" y="4347075"/>
            <a:ext cx="1075671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Adversarial Profiles </a:t>
            </a:r>
            <a:endParaRPr/>
          </a:p>
        </p:txBody>
      </p:sp>
      <p:sp>
        <p:nvSpPr>
          <p:cNvPr id="312" name="Google Shape;31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311700" y="695275"/>
            <a:ext cx="8520600" cy="18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extended CW [S&amp;P2017] attack to learn targeted universal perturbations for each class: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Take n samples from class </a:t>
            </a:r>
            <a:r>
              <a:rPr i="1"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 to learn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Stop learning if       can fool           of samples (                 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138" y="1660363"/>
            <a:ext cx="197628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975" y="1955388"/>
            <a:ext cx="962525" cy="2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361" y="2877625"/>
            <a:ext cx="51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7692" y="1930175"/>
            <a:ext cx="262508" cy="2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1426" y="2006375"/>
            <a:ext cx="548700" cy="16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322300" y="13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Adversarial Profiles for MNIST Dataset</a:t>
            </a:r>
            <a:endParaRPr/>
          </a:p>
        </p:txBody>
      </p:sp>
      <p:grpSp>
        <p:nvGrpSpPr>
          <p:cNvPr id="324" name="Google Shape;324;p35"/>
          <p:cNvGrpSpPr/>
          <p:nvPr/>
        </p:nvGrpSpPr>
        <p:grpSpPr>
          <a:xfrm>
            <a:off x="2036212" y="857588"/>
            <a:ext cx="5993783" cy="4218591"/>
            <a:chOff x="1527975" y="951575"/>
            <a:chExt cx="5724174" cy="4151748"/>
          </a:xfrm>
        </p:grpSpPr>
        <p:grpSp>
          <p:nvGrpSpPr>
            <p:cNvPr id="325" name="Google Shape;325;p35"/>
            <p:cNvGrpSpPr/>
            <p:nvPr/>
          </p:nvGrpSpPr>
          <p:grpSpPr>
            <a:xfrm>
              <a:off x="1527975" y="1293250"/>
              <a:ext cx="5724174" cy="3810073"/>
              <a:chOff x="1451775" y="912250"/>
              <a:chExt cx="5724174" cy="3810073"/>
            </a:xfrm>
          </p:grpSpPr>
          <p:pic>
            <p:nvPicPr>
              <p:cNvPr id="326" name="Google Shape;326;p35"/>
              <p:cNvPicPr preferRelativeResize="0"/>
              <p:nvPr/>
            </p:nvPicPr>
            <p:blipFill rotWithShape="1">
              <a:blip r:embed="rId3">
                <a:alphaModFix/>
              </a:blip>
              <a:srcRect b="9404" l="12707" r="10233" t="10486"/>
              <a:stretch/>
            </p:blipFill>
            <p:spPr>
              <a:xfrm>
                <a:off x="1774250" y="934775"/>
                <a:ext cx="5401700" cy="37875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7" name="Google Shape;327;p35"/>
              <p:cNvSpPr txBox="1"/>
              <p:nvPr/>
            </p:nvSpPr>
            <p:spPr>
              <a:xfrm>
                <a:off x="1451775" y="912250"/>
                <a:ext cx="322500" cy="3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0</a:t>
                </a:r>
                <a:endParaRPr sz="1800"/>
              </a:p>
            </p:txBody>
          </p:sp>
          <p:sp>
            <p:nvSpPr>
              <p:cNvPr id="328" name="Google Shape;328;p35"/>
              <p:cNvSpPr txBox="1"/>
              <p:nvPr/>
            </p:nvSpPr>
            <p:spPr>
              <a:xfrm>
                <a:off x="1451775" y="1293250"/>
                <a:ext cx="322500" cy="3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1</a:t>
                </a:r>
                <a:endParaRPr sz="1800"/>
              </a:p>
            </p:txBody>
          </p:sp>
          <p:sp>
            <p:nvSpPr>
              <p:cNvPr id="329" name="Google Shape;329;p35"/>
              <p:cNvSpPr txBox="1"/>
              <p:nvPr/>
            </p:nvSpPr>
            <p:spPr>
              <a:xfrm>
                <a:off x="1451775" y="1674250"/>
                <a:ext cx="322500" cy="3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2</a:t>
                </a:r>
                <a:endParaRPr sz="1800"/>
              </a:p>
            </p:txBody>
          </p:sp>
          <p:sp>
            <p:nvSpPr>
              <p:cNvPr id="330" name="Google Shape;330;p35"/>
              <p:cNvSpPr txBox="1"/>
              <p:nvPr/>
            </p:nvSpPr>
            <p:spPr>
              <a:xfrm>
                <a:off x="1451775" y="2101350"/>
                <a:ext cx="322500" cy="3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3</a:t>
                </a:r>
                <a:endParaRPr sz="1800"/>
              </a:p>
            </p:txBody>
          </p:sp>
          <p:sp>
            <p:nvSpPr>
              <p:cNvPr id="331" name="Google Shape;331;p35"/>
              <p:cNvSpPr txBox="1"/>
              <p:nvPr/>
            </p:nvSpPr>
            <p:spPr>
              <a:xfrm>
                <a:off x="1451775" y="2436250"/>
                <a:ext cx="322500" cy="3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4</a:t>
                </a:r>
                <a:endParaRPr sz="1800"/>
              </a:p>
            </p:txBody>
          </p:sp>
          <p:sp>
            <p:nvSpPr>
              <p:cNvPr id="332" name="Google Shape;332;p35"/>
              <p:cNvSpPr txBox="1"/>
              <p:nvPr/>
            </p:nvSpPr>
            <p:spPr>
              <a:xfrm>
                <a:off x="1451775" y="2817250"/>
                <a:ext cx="322500" cy="3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5</a:t>
                </a:r>
                <a:endParaRPr sz="1800"/>
              </a:p>
            </p:txBody>
          </p:sp>
          <p:sp>
            <p:nvSpPr>
              <p:cNvPr id="333" name="Google Shape;333;p35"/>
              <p:cNvSpPr txBox="1"/>
              <p:nvPr/>
            </p:nvSpPr>
            <p:spPr>
              <a:xfrm>
                <a:off x="1451775" y="3198250"/>
                <a:ext cx="322500" cy="3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6</a:t>
                </a:r>
                <a:endParaRPr sz="1800"/>
              </a:p>
            </p:txBody>
          </p:sp>
          <p:sp>
            <p:nvSpPr>
              <p:cNvPr id="334" name="Google Shape;334;p35"/>
              <p:cNvSpPr txBox="1"/>
              <p:nvPr/>
            </p:nvSpPr>
            <p:spPr>
              <a:xfrm>
                <a:off x="1451775" y="3549150"/>
                <a:ext cx="322500" cy="3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7</a:t>
                </a:r>
                <a:endParaRPr sz="1800"/>
              </a:p>
            </p:txBody>
          </p:sp>
          <p:sp>
            <p:nvSpPr>
              <p:cNvPr id="335" name="Google Shape;335;p35"/>
              <p:cNvSpPr txBox="1"/>
              <p:nvPr/>
            </p:nvSpPr>
            <p:spPr>
              <a:xfrm>
                <a:off x="1451775" y="3880025"/>
                <a:ext cx="322500" cy="3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8</a:t>
                </a:r>
                <a:endParaRPr sz="1800"/>
              </a:p>
            </p:txBody>
          </p:sp>
          <p:sp>
            <p:nvSpPr>
              <p:cNvPr id="336" name="Google Shape;336;p35"/>
              <p:cNvSpPr txBox="1"/>
              <p:nvPr/>
            </p:nvSpPr>
            <p:spPr>
              <a:xfrm>
                <a:off x="1451775" y="4307125"/>
                <a:ext cx="322500" cy="3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9</a:t>
                </a:r>
                <a:endParaRPr sz="1800"/>
              </a:p>
            </p:txBody>
          </p:sp>
        </p:grpSp>
        <p:sp>
          <p:nvSpPr>
            <p:cNvPr id="337" name="Google Shape;337;p35"/>
            <p:cNvSpPr txBox="1"/>
            <p:nvPr/>
          </p:nvSpPr>
          <p:spPr>
            <a:xfrm>
              <a:off x="1885625" y="954250"/>
              <a:ext cx="3225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0</a:t>
              </a:r>
              <a:endParaRPr sz="1800"/>
            </a:p>
          </p:txBody>
        </p:sp>
        <p:sp>
          <p:nvSpPr>
            <p:cNvPr id="338" name="Google Shape;338;p35"/>
            <p:cNvSpPr txBox="1"/>
            <p:nvPr/>
          </p:nvSpPr>
          <p:spPr>
            <a:xfrm>
              <a:off x="2442375" y="954250"/>
              <a:ext cx="3225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  <p:sp>
          <p:nvSpPr>
            <p:cNvPr id="339" name="Google Shape;339;p35"/>
            <p:cNvSpPr txBox="1"/>
            <p:nvPr/>
          </p:nvSpPr>
          <p:spPr>
            <a:xfrm>
              <a:off x="2999125" y="954250"/>
              <a:ext cx="3225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</a:t>
              </a:r>
              <a:endParaRPr sz="1800"/>
            </a:p>
          </p:txBody>
        </p:sp>
        <p:sp>
          <p:nvSpPr>
            <p:cNvPr id="340" name="Google Shape;340;p35"/>
            <p:cNvSpPr txBox="1"/>
            <p:nvPr/>
          </p:nvSpPr>
          <p:spPr>
            <a:xfrm>
              <a:off x="3555875" y="954250"/>
              <a:ext cx="3225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  <p:sp>
          <p:nvSpPr>
            <p:cNvPr id="341" name="Google Shape;341;p35"/>
            <p:cNvSpPr txBox="1"/>
            <p:nvPr/>
          </p:nvSpPr>
          <p:spPr>
            <a:xfrm>
              <a:off x="4112625" y="954250"/>
              <a:ext cx="3225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4</a:t>
              </a:r>
              <a:endParaRPr sz="1800"/>
            </a:p>
          </p:txBody>
        </p:sp>
        <p:sp>
          <p:nvSpPr>
            <p:cNvPr id="342" name="Google Shape;342;p35"/>
            <p:cNvSpPr txBox="1"/>
            <p:nvPr/>
          </p:nvSpPr>
          <p:spPr>
            <a:xfrm>
              <a:off x="4669375" y="954250"/>
              <a:ext cx="3225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  <p:sp>
          <p:nvSpPr>
            <p:cNvPr id="343" name="Google Shape;343;p35"/>
            <p:cNvSpPr txBox="1"/>
            <p:nvPr/>
          </p:nvSpPr>
          <p:spPr>
            <a:xfrm>
              <a:off x="5226125" y="951575"/>
              <a:ext cx="3225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6</a:t>
              </a:r>
              <a:endParaRPr sz="1800"/>
            </a:p>
          </p:txBody>
        </p:sp>
        <p:sp>
          <p:nvSpPr>
            <p:cNvPr id="344" name="Google Shape;344;p35"/>
            <p:cNvSpPr txBox="1"/>
            <p:nvPr/>
          </p:nvSpPr>
          <p:spPr>
            <a:xfrm>
              <a:off x="5782875" y="954250"/>
              <a:ext cx="3225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7</a:t>
              </a:r>
              <a:endParaRPr sz="1800"/>
            </a:p>
          </p:txBody>
        </p:sp>
        <p:sp>
          <p:nvSpPr>
            <p:cNvPr id="345" name="Google Shape;345;p35"/>
            <p:cNvSpPr txBox="1"/>
            <p:nvPr/>
          </p:nvSpPr>
          <p:spPr>
            <a:xfrm>
              <a:off x="6339625" y="954250"/>
              <a:ext cx="3225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8</a:t>
              </a:r>
              <a:endParaRPr sz="1800"/>
            </a:p>
          </p:txBody>
        </p:sp>
        <p:sp>
          <p:nvSpPr>
            <p:cNvPr id="346" name="Google Shape;346;p35"/>
            <p:cNvSpPr txBox="1"/>
            <p:nvPr/>
          </p:nvSpPr>
          <p:spPr>
            <a:xfrm>
              <a:off x="6896375" y="951575"/>
              <a:ext cx="322500" cy="33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9</a:t>
              </a:r>
              <a:endParaRPr sz="1800"/>
            </a:p>
          </p:txBody>
        </p:sp>
      </p:grpSp>
      <p:sp>
        <p:nvSpPr>
          <p:cNvPr id="347" name="Google Shape;34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35"/>
          <p:cNvSpPr/>
          <p:nvPr/>
        </p:nvSpPr>
        <p:spPr>
          <a:xfrm>
            <a:off x="4180674" y="2838650"/>
            <a:ext cx="1904700" cy="16872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5"/>
          <p:cNvSpPr/>
          <p:nvPr/>
        </p:nvSpPr>
        <p:spPr>
          <a:xfrm>
            <a:off x="4407163" y="3064100"/>
            <a:ext cx="1431600" cy="12369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5"/>
          <p:cNvSpPr/>
          <p:nvPr/>
        </p:nvSpPr>
        <p:spPr>
          <a:xfrm rot="-2583858">
            <a:off x="4140469" y="4316907"/>
            <a:ext cx="427053" cy="281442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5"/>
          <p:cNvPicPr preferRelativeResize="0"/>
          <p:nvPr/>
        </p:nvPicPr>
        <p:blipFill rotWithShape="1">
          <a:blip r:embed="rId4">
            <a:alphaModFix/>
          </a:blip>
          <a:srcRect b="34624" l="52892" r="42529" t="58942"/>
          <a:stretch/>
        </p:blipFill>
        <p:spPr>
          <a:xfrm>
            <a:off x="4688936" y="3296264"/>
            <a:ext cx="814597" cy="77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5"/>
          <p:cNvSpPr/>
          <p:nvPr/>
        </p:nvSpPr>
        <p:spPr>
          <a:xfrm rot="-2584841">
            <a:off x="3668562" y="4575495"/>
            <a:ext cx="677718" cy="416658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5"/>
          <p:cNvSpPr/>
          <p:nvPr/>
        </p:nvSpPr>
        <p:spPr>
          <a:xfrm>
            <a:off x="5122850" y="616325"/>
            <a:ext cx="4565160" cy="2890134"/>
          </a:xfrm>
          <a:prstGeom prst="irregularSeal2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need to evaluate adversarial profiles</a:t>
            </a:r>
            <a:endParaRPr sz="2400"/>
          </a:p>
        </p:txBody>
      </p:sp>
      <p:grpSp>
        <p:nvGrpSpPr>
          <p:cNvPr id="354" name="Google Shape;354;p35"/>
          <p:cNvGrpSpPr/>
          <p:nvPr/>
        </p:nvGrpSpPr>
        <p:grpSpPr>
          <a:xfrm>
            <a:off x="1702671" y="2381450"/>
            <a:ext cx="2477703" cy="2318824"/>
            <a:chOff x="-126129" y="2152850"/>
            <a:chExt cx="2477703" cy="2318824"/>
          </a:xfrm>
        </p:grpSpPr>
        <p:sp>
          <p:nvSpPr>
            <p:cNvPr id="355" name="Google Shape;355;p35"/>
            <p:cNvSpPr/>
            <p:nvPr/>
          </p:nvSpPr>
          <p:spPr>
            <a:xfrm>
              <a:off x="446874" y="2152850"/>
              <a:ext cx="1904700" cy="16872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673363" y="2378300"/>
              <a:ext cx="1431600" cy="12369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7" name="Google Shape;357;p35"/>
            <p:cNvPicPr preferRelativeResize="0"/>
            <p:nvPr/>
          </p:nvPicPr>
          <p:blipFill rotWithShape="1">
            <a:blip r:embed="rId3">
              <a:alphaModFix/>
            </a:blip>
            <a:srcRect b="42495" l="21383" r="73905" t="51293"/>
            <a:stretch/>
          </p:blipFill>
          <p:spPr>
            <a:xfrm>
              <a:off x="935375" y="2596147"/>
              <a:ext cx="865922" cy="747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8" name="Google Shape;358;p35"/>
            <p:cNvSpPr/>
            <p:nvPr/>
          </p:nvSpPr>
          <p:spPr>
            <a:xfrm rot="-2583858">
              <a:off x="409194" y="3640482"/>
              <a:ext cx="427053" cy="281442"/>
            </a:xfrm>
            <a:prstGeom prst="roundRect">
              <a:avLst>
                <a:gd fmla="val 16667" name="adj"/>
              </a:avLst>
            </a:prstGeom>
            <a:solidFill>
              <a:srgbClr val="783F0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 rot="-2584841">
              <a:off x="-65238" y="3889695"/>
              <a:ext cx="677718" cy="416658"/>
            </a:xfrm>
            <a:prstGeom prst="roundRect">
              <a:avLst>
                <a:gd fmla="val 16667" name="adj"/>
              </a:avLst>
            </a:prstGeom>
            <a:solidFill>
              <a:srgbClr val="783F0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35"/>
          <p:cNvSpPr txBox="1"/>
          <p:nvPr/>
        </p:nvSpPr>
        <p:spPr>
          <a:xfrm>
            <a:off x="426300" y="845384"/>
            <a:ext cx="74004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MNIST Dataset: Small images of handwriting  digit numbers {0,1,2,...,9}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50000 images for  training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10000 images for test</a:t>
            </a:r>
            <a:endParaRPr sz="1800"/>
          </a:p>
        </p:txBody>
      </p:sp>
      <p:pic>
        <p:nvPicPr>
          <p:cNvPr id="361" name="Google Shape;3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300" y="1477362"/>
            <a:ext cx="3048500" cy="30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/>
        </p:nvSpPr>
        <p:spPr>
          <a:xfrm rot="-5400000">
            <a:off x="1065700" y="2985300"/>
            <a:ext cx="1638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Source Class</a:t>
            </a:r>
            <a:endParaRPr sz="1800"/>
          </a:p>
        </p:txBody>
      </p:sp>
      <p:sp>
        <p:nvSpPr>
          <p:cNvPr id="363" name="Google Shape;363;p35"/>
          <p:cNvSpPr txBox="1"/>
          <p:nvPr/>
        </p:nvSpPr>
        <p:spPr>
          <a:xfrm>
            <a:off x="4513750" y="540575"/>
            <a:ext cx="1638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Target</a:t>
            </a:r>
            <a:r>
              <a:rPr lang="en" sz="1800"/>
              <a:t> Class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/>
          <p:nvPr>
            <p:ph type="title"/>
          </p:nvPr>
        </p:nvSpPr>
        <p:spPr>
          <a:xfrm>
            <a:off x="152400" y="1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Intra-Class Transferability</a:t>
            </a:r>
            <a:endParaRPr/>
          </a:p>
        </p:txBody>
      </p:sp>
      <p:sp>
        <p:nvSpPr>
          <p:cNvPr id="369" name="Google Shape;369;p36"/>
          <p:cNvSpPr txBox="1"/>
          <p:nvPr>
            <p:ph idx="1" type="body"/>
          </p:nvPr>
        </p:nvSpPr>
        <p:spPr>
          <a:xfrm>
            <a:off x="-152400" y="847675"/>
            <a:ext cx="4271100" cy="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Do adversarial profiles work well on source class’s </a:t>
            </a:r>
            <a:r>
              <a:rPr lang="en" sz="2000">
                <a:solidFill>
                  <a:schemeClr val="dk1"/>
                </a:solidFill>
              </a:rPr>
              <a:t> samples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526" y="643275"/>
            <a:ext cx="5119973" cy="409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00" y="3253189"/>
            <a:ext cx="3462301" cy="2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/>
          <p:nvPr/>
        </p:nvSpPr>
        <p:spPr>
          <a:xfrm>
            <a:off x="4830750" y="2680525"/>
            <a:ext cx="394200" cy="366000"/>
          </a:xfrm>
          <a:prstGeom prst="flowChartAlternateProcess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80000" dist="19050">
              <a:srgbClr val="000000">
                <a:alpha val="52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6409825" y="3046525"/>
            <a:ext cx="394200" cy="366000"/>
          </a:xfrm>
          <a:prstGeom prst="flowChartAlternateProcess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80000" dist="19050">
              <a:srgbClr val="000000">
                <a:alpha val="52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 txBox="1"/>
          <p:nvPr/>
        </p:nvSpPr>
        <p:spPr>
          <a:xfrm>
            <a:off x="-155400" y="1663338"/>
            <a:ext cx="42711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Use source class samples to estimate intra-class transferability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152400" y="14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Inter-Class Transferability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125" y="713500"/>
            <a:ext cx="4741050" cy="4072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37"/>
          <p:cNvSpPr/>
          <p:nvPr/>
        </p:nvSpPr>
        <p:spPr>
          <a:xfrm>
            <a:off x="5011550" y="2728575"/>
            <a:ext cx="394200" cy="366000"/>
          </a:xfrm>
          <a:prstGeom prst="flowChartAlternateProcess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80000" dist="19050">
              <a:srgbClr val="000000">
                <a:alpha val="52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7"/>
          <p:cNvSpPr/>
          <p:nvPr/>
        </p:nvSpPr>
        <p:spPr>
          <a:xfrm>
            <a:off x="6459225" y="3094575"/>
            <a:ext cx="394200" cy="366000"/>
          </a:xfrm>
          <a:prstGeom prst="flowChartAlternateProcess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80000" dist="19050">
              <a:srgbClr val="000000">
                <a:alpha val="52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3717725"/>
            <a:ext cx="3434699" cy="2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7"/>
          <p:cNvSpPr txBox="1"/>
          <p:nvPr>
            <p:ph idx="1" type="body"/>
          </p:nvPr>
        </p:nvSpPr>
        <p:spPr>
          <a:xfrm>
            <a:off x="76200" y="847675"/>
            <a:ext cx="4112700" cy="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Do</a:t>
            </a:r>
            <a:r>
              <a:rPr lang="en" sz="2000">
                <a:solidFill>
                  <a:schemeClr val="dk1"/>
                </a:solidFill>
              </a:rPr>
              <a:t> adversarial profiles work well on non-source class samples?  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152400" y="2086350"/>
            <a:ext cx="42711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Use non-source class samples to estimate inter-class transferability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311700" y="251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</a:t>
            </a:r>
            <a:r>
              <a:rPr i="1" lang="en"/>
              <a:t>“Works Well” </a:t>
            </a:r>
            <a:r>
              <a:rPr lang="en"/>
              <a:t>mean?</a:t>
            </a:r>
            <a:endParaRPr/>
          </a:p>
        </p:txBody>
      </p:sp>
      <p:sp>
        <p:nvSpPr>
          <p:cNvPr id="393" name="Google Shape;393;p38"/>
          <p:cNvSpPr txBox="1"/>
          <p:nvPr>
            <p:ph idx="1" type="body"/>
          </p:nvPr>
        </p:nvSpPr>
        <p:spPr>
          <a:xfrm>
            <a:off x="159300" y="227897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/>
              <a:t>Use a threshold (   ) to decide whether the profile worked well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4" name="Google Shape;39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152400" y="2824132"/>
            <a:ext cx="85206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To tune the threshold, a</a:t>
            </a:r>
            <a:r>
              <a:rPr lang="en" sz="1800">
                <a:solidFill>
                  <a:schemeClr val="dk1"/>
                </a:solidFill>
              </a:rPr>
              <a:t>pply class</a:t>
            </a:r>
            <a:r>
              <a:rPr i="1" lang="en" sz="1800">
                <a:solidFill>
                  <a:schemeClr val="dk1"/>
                </a:solidFill>
              </a:rPr>
              <a:t> i</a:t>
            </a:r>
            <a:r>
              <a:rPr lang="en" sz="1800">
                <a:solidFill>
                  <a:schemeClr val="dk1"/>
                </a:solidFill>
              </a:rPr>
              <a:t> adversarial profile to samples form both class </a:t>
            </a:r>
            <a:r>
              <a:rPr i="1" lang="en" sz="1800">
                <a:solidFill>
                  <a:schemeClr val="dk1"/>
                </a:solidFill>
              </a:rPr>
              <a:t>i</a:t>
            </a:r>
            <a:r>
              <a:rPr lang="en" sz="1800">
                <a:solidFill>
                  <a:schemeClr val="dk1"/>
                </a:solidFill>
              </a:rPr>
              <a:t> and other classes.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96" name="Google Shape;3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07875"/>
            <a:ext cx="8839196" cy="66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823" y="1538028"/>
            <a:ext cx="342217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8"/>
          <p:cNvSpPr txBox="1"/>
          <p:nvPr/>
        </p:nvSpPr>
        <p:spPr>
          <a:xfrm>
            <a:off x="159300" y="764200"/>
            <a:ext cx="66117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Use a weighted  score to measure how well a profile works </a:t>
            </a:r>
            <a:endParaRPr i="1"/>
          </a:p>
        </p:txBody>
      </p:sp>
      <p:sp>
        <p:nvSpPr>
          <p:cNvPr id="399" name="Google Shape;399;p38"/>
          <p:cNvSpPr/>
          <p:nvPr/>
        </p:nvSpPr>
        <p:spPr>
          <a:xfrm>
            <a:off x="6597852" y="251925"/>
            <a:ext cx="2217600" cy="541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Apply adversarial profile of class i</a:t>
            </a:r>
            <a:endParaRPr sz="800"/>
          </a:p>
        </p:txBody>
      </p:sp>
      <p:sp>
        <p:nvSpPr>
          <p:cNvPr id="400" name="Google Shape;400;p38"/>
          <p:cNvSpPr/>
          <p:nvPr/>
        </p:nvSpPr>
        <p:spPr>
          <a:xfrm>
            <a:off x="6935058" y="1081784"/>
            <a:ext cx="1508700" cy="10290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Does this adversarial profile </a:t>
            </a:r>
            <a:r>
              <a:rPr b="1" lang="en" sz="800">
                <a:solidFill>
                  <a:srgbClr val="980000"/>
                </a:solidFill>
              </a:rPr>
              <a:t>work well</a:t>
            </a:r>
            <a:r>
              <a:rPr lang="en" sz="800"/>
              <a:t>?</a:t>
            </a:r>
            <a:endParaRPr sz="800"/>
          </a:p>
        </p:txBody>
      </p:sp>
      <p:cxnSp>
        <p:nvCxnSpPr>
          <p:cNvPr id="401" name="Google Shape;401;p38"/>
          <p:cNvCxnSpPr>
            <a:stCxn id="399" idx="2"/>
            <a:endCxn id="400" idx="0"/>
          </p:cNvCxnSpPr>
          <p:nvPr/>
        </p:nvCxnSpPr>
        <p:spPr>
          <a:xfrm flipH="1">
            <a:off x="7689552" y="793725"/>
            <a:ext cx="17100" cy="28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8"/>
          <p:cNvCxnSpPr>
            <a:stCxn id="400" idx="3"/>
          </p:cNvCxnSpPr>
          <p:nvPr/>
        </p:nvCxnSpPr>
        <p:spPr>
          <a:xfrm flipH="1" rot="10800000">
            <a:off x="8443758" y="1589984"/>
            <a:ext cx="625200" cy="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38"/>
          <p:cNvSpPr txBox="1"/>
          <p:nvPr/>
        </p:nvSpPr>
        <p:spPr>
          <a:xfrm>
            <a:off x="8500714" y="1303351"/>
            <a:ext cx="625200" cy="1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YES</a:t>
            </a:r>
            <a:endParaRPr b="1" sz="800"/>
          </a:p>
        </p:txBody>
      </p:sp>
      <p:sp>
        <p:nvSpPr>
          <p:cNvPr id="404" name="Google Shape;404;p38"/>
          <p:cNvSpPr txBox="1"/>
          <p:nvPr/>
        </p:nvSpPr>
        <p:spPr>
          <a:xfrm>
            <a:off x="6323675" y="1213351"/>
            <a:ext cx="514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No</a:t>
            </a:r>
            <a:endParaRPr b="1" sz="800"/>
          </a:p>
        </p:txBody>
      </p:sp>
      <p:cxnSp>
        <p:nvCxnSpPr>
          <p:cNvPr id="405" name="Google Shape;405;p38"/>
          <p:cNvCxnSpPr>
            <a:stCxn id="400" idx="1"/>
          </p:cNvCxnSpPr>
          <p:nvPr/>
        </p:nvCxnSpPr>
        <p:spPr>
          <a:xfrm rot="10800000">
            <a:off x="6420258" y="1591784"/>
            <a:ext cx="514800" cy="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6" name="Google Shape;40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425" y="2466225"/>
            <a:ext cx="172800" cy="1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/>
          <p:nvPr>
            <p:ph type="title"/>
          </p:nvPr>
        </p:nvSpPr>
        <p:spPr>
          <a:xfrm>
            <a:off x="311700" y="15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12" name="Google Shape;412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13" name="Google Shape;413;p39"/>
          <p:cNvGraphicFramePr/>
          <p:nvPr/>
        </p:nvGraphicFramePr>
        <p:xfrm>
          <a:off x="2590250" y="3991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{8D217EA1-1867-4ED7-A138-00806DA45FCB}</a:tableStyleId>
              </a:tblPr>
              <a:tblGrid>
                <a:gridCol w="1243800"/>
                <a:gridCol w="1833700"/>
                <a:gridCol w="2738600"/>
              </a:tblGrid>
              <a:tr h="6345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Input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Detection Rate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27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SVHN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97%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ImageNet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92%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2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Cifar100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92%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LSUN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97%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2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FGS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63%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T-FGS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65%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Deep Fool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59%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Iterative</a:t>
                      </a:r>
                      <a:r>
                        <a:rPr b="1" lang="en" sz="1800"/>
                        <a:t> FGS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64%</a:t>
                      </a:r>
                      <a:endParaRPr b="1" sz="1800"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4" name="Google Shape;414;p39"/>
          <p:cNvSpPr txBox="1"/>
          <p:nvPr/>
        </p:nvSpPr>
        <p:spPr>
          <a:xfrm rot="-5400000">
            <a:off x="2474000" y="3450650"/>
            <a:ext cx="18426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Adversarial Attacks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9"/>
          <p:cNvSpPr txBox="1"/>
          <p:nvPr/>
        </p:nvSpPr>
        <p:spPr>
          <a:xfrm rot="-5400000">
            <a:off x="2404250" y="1522750"/>
            <a:ext cx="19821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Out-Distribution Dataset</a:t>
            </a: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197050" y="1389875"/>
            <a:ext cx="2271300" cy="1396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False Positive Rate= 8.8%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type="title"/>
          </p:nvPr>
        </p:nvSpPr>
        <p:spPr>
          <a:xfrm>
            <a:off x="1593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&amp; Conclusion</a:t>
            </a:r>
            <a:endParaRPr/>
          </a:p>
        </p:txBody>
      </p:sp>
      <p:sp>
        <p:nvSpPr>
          <p:cNvPr id="422" name="Google Shape;422;p40"/>
          <p:cNvSpPr txBox="1"/>
          <p:nvPr>
            <p:ph idx="1" type="body"/>
          </p:nvPr>
        </p:nvSpPr>
        <p:spPr>
          <a:xfrm>
            <a:off x="173100" y="636975"/>
            <a:ext cx="8879100" cy="8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Improving our objective function to generate adversarial profiles with higher intra-class and lower inter-class transferability  as well as lower FPR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3" name="Google Shape;42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40"/>
          <p:cNvSpPr txBox="1"/>
          <p:nvPr/>
        </p:nvSpPr>
        <p:spPr>
          <a:xfrm>
            <a:off x="122300" y="1395725"/>
            <a:ext cx="8746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Evaluating our proposed method on larger datasets (e.g., CIFAR) and white-box attacks</a:t>
            </a:r>
            <a:endParaRPr/>
          </a:p>
        </p:txBody>
      </p:sp>
      <p:sp>
        <p:nvSpPr>
          <p:cNvPr id="425" name="Google Shape;425;p40"/>
          <p:cNvSpPr txBox="1"/>
          <p:nvPr/>
        </p:nvSpPr>
        <p:spPr>
          <a:xfrm>
            <a:off x="122300" y="2075200"/>
            <a:ext cx="86565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Removing threshold by using small encoder/decoder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6" name="Google Shape;426;p40"/>
          <p:cNvSpPr txBox="1"/>
          <p:nvPr/>
        </p:nvSpPr>
        <p:spPr>
          <a:xfrm>
            <a:off x="236400" y="2430025"/>
            <a:ext cx="87849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Conclusion:</a:t>
            </a:r>
            <a:endParaRPr b="1"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proposed a method for out-distribution and adversarial samples detection for </a:t>
            </a:r>
            <a:r>
              <a:rPr b="1" i="1" lang="en" sz="1800">
                <a:solidFill>
                  <a:schemeClr val="dk1"/>
                </a:solidFill>
              </a:rPr>
              <a:t>pre-trained</a:t>
            </a:r>
            <a:r>
              <a:rPr lang="en" sz="1800">
                <a:solidFill>
                  <a:schemeClr val="dk1"/>
                </a:solidFill>
              </a:rPr>
              <a:t> networks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</a:t>
            </a:r>
            <a:r>
              <a:rPr b="1" lang="en" sz="1800">
                <a:solidFill>
                  <a:schemeClr val="dk1"/>
                </a:solidFill>
              </a:rPr>
              <a:t>did not utilize</a:t>
            </a:r>
            <a:r>
              <a:rPr lang="en" sz="1800">
                <a:solidFill>
                  <a:schemeClr val="dk1"/>
                </a:solidFill>
              </a:rPr>
              <a:t> any out-distribution or large set of adversarial examples to learn adversarial profile or tune the threshold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 can learn adversarial profile off-line; low online computational overhead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32" name="Google Shape;432;p41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 NDSS2017]  Xu, W., Evans, D., &amp; Qi, Y. (2018). Feature squeezing: Detecting adversarial examples in deep neural networks. </a:t>
            </a:r>
            <a:r>
              <a:rPr i="1" lang="en" sz="1200">
                <a:solidFill>
                  <a:schemeClr val="dk1"/>
                </a:solidFill>
              </a:rPr>
              <a:t>Network and Distributed System Security Symposium.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 S&amp;P2016] Papernot, N., McDaniel, P., Wu, X., Jha, S., &amp; Swami, A. (2016, May). Distillation as a defense to adversarial perturbations against deep neural networks. In </a:t>
            </a:r>
            <a:r>
              <a:rPr i="1" lang="en" sz="1200">
                <a:solidFill>
                  <a:schemeClr val="dk1"/>
                </a:solidFill>
              </a:rPr>
              <a:t>Security and Privacy (SP), 2016 IEEE Symposium on</a:t>
            </a:r>
            <a:r>
              <a:rPr lang="en" sz="1200">
                <a:solidFill>
                  <a:schemeClr val="dk1"/>
                </a:solidFill>
              </a:rPr>
              <a:t> (pp. 582-597).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[ICLR2018] Madry, A., Makelov, A., Schmidt, L., Tsipras, D., &amp; Vladu, A. (2018). Towards deep learning models resistant to adversarial attacks. </a:t>
            </a: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International Conference on Learning Representations(ICLR).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[S&amp;P2017] Carlini, N., &amp; Wagner, D. (2017, May). Towards evaluating the robustness of neural networks. In </a:t>
            </a:r>
            <a:r>
              <a:rPr i="1" lang="en" sz="1200">
                <a:solidFill>
                  <a:schemeClr val="dk1"/>
                </a:solidFill>
              </a:rPr>
              <a:t>Security and Privacy (SP), 2017 IEEE Symposium on</a:t>
            </a:r>
            <a:r>
              <a:rPr lang="en" sz="1200">
                <a:solidFill>
                  <a:schemeClr val="dk1"/>
                </a:solidFill>
              </a:rPr>
              <a:t> (pp. 39-57). IEEE.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[arxive2018]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Dathathri, S., Zheng, S., Murray, R. M., &amp; Yue, Y. (2018). Detecting Adversarial Examples via Neural Fingerprinting. </a:t>
            </a:r>
            <a:r>
              <a:rPr i="1" lang="en" sz="1200">
                <a:solidFill>
                  <a:srgbClr val="222222"/>
                </a:solidFill>
              </a:rPr>
              <a:t>arXiv preprint arXiv:1803.03870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3" name="Google Shape;43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"/>
          <p:cNvSpPr txBox="1"/>
          <p:nvPr>
            <p:ph idx="1" type="body"/>
          </p:nvPr>
        </p:nvSpPr>
        <p:spPr>
          <a:xfrm>
            <a:off x="331625" y="2571750"/>
            <a:ext cx="36336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rajabia@oregonstate.edu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rakesh.bobba@oregonstate.edu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9" name="Google Shape;43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900" y="548925"/>
            <a:ext cx="2796182" cy="31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2"/>
          <p:cNvSpPr txBox="1"/>
          <p:nvPr/>
        </p:nvSpPr>
        <p:spPr>
          <a:xfrm>
            <a:off x="291575" y="548925"/>
            <a:ext cx="37137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Profiles Evaluation</a:t>
            </a:r>
            <a:endParaRPr/>
          </a:p>
        </p:txBody>
      </p:sp>
      <p:sp>
        <p:nvSpPr>
          <p:cNvPr id="447" name="Google Shape;447;p43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Intra-Class Transferability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Inter-Class Transferability</a:t>
            </a:r>
            <a:endParaRPr/>
          </a:p>
        </p:txBody>
      </p:sp>
      <p:sp>
        <p:nvSpPr>
          <p:cNvPr id="448" name="Google Shape;44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975" y="3097378"/>
            <a:ext cx="6643200" cy="9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3"/>
          <p:cNvSpPr/>
          <p:nvPr/>
        </p:nvSpPr>
        <p:spPr>
          <a:xfrm>
            <a:off x="3509125" y="1914575"/>
            <a:ext cx="2911200" cy="887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Weighted Score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64025"/>
            <a:ext cx="868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Networks(CNNS)</a:t>
            </a:r>
            <a:endParaRPr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695275"/>
            <a:ext cx="85206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High accuracy on large-scale and complex image datasets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Less than 8% 5-top error on  ImageNet  with more than 10M images and 1000 classes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88" y="2206975"/>
            <a:ext cx="6016484" cy="15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6"/>
          <p:cNvSpPr/>
          <p:nvPr/>
        </p:nvSpPr>
        <p:spPr>
          <a:xfrm flipH="1" rot="-5403455">
            <a:off x="5255914" y="2285393"/>
            <a:ext cx="298500" cy="572700"/>
          </a:xfrm>
          <a:prstGeom prst="leftBrace">
            <a:avLst>
              <a:gd fmla="val 8333" name="adj1"/>
              <a:gd fmla="val 47326" name="adj2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701" y="1962150"/>
            <a:ext cx="2008827" cy="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8018" y="3814675"/>
            <a:ext cx="2967957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6"/>
          <p:cNvSpPr txBox="1"/>
          <p:nvPr/>
        </p:nvSpPr>
        <p:spPr>
          <a:xfrm>
            <a:off x="311700" y="789138"/>
            <a:ext cx="85206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Vulnerable to </a:t>
            </a:r>
            <a:r>
              <a:rPr b="1" lang="en" sz="1800">
                <a:solidFill>
                  <a:schemeClr val="dk1"/>
                </a:solidFill>
              </a:rPr>
              <a:t>adversarial </a:t>
            </a:r>
            <a:r>
              <a:rPr lang="en" sz="1800">
                <a:solidFill>
                  <a:schemeClr val="dk1"/>
                </a:solidFill>
              </a:rPr>
              <a:t>and </a:t>
            </a:r>
            <a:r>
              <a:rPr b="1" lang="en" sz="1800">
                <a:solidFill>
                  <a:schemeClr val="dk1"/>
                </a:solidFill>
              </a:rPr>
              <a:t>out-distribution examples</a:t>
            </a:r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3400" y="2206975"/>
            <a:ext cx="1442550" cy="15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/>
          <p:nvPr/>
        </p:nvSpPr>
        <p:spPr>
          <a:xfrm>
            <a:off x="7203600" y="2080498"/>
            <a:ext cx="1628700" cy="16626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title"/>
          </p:nvPr>
        </p:nvSpPr>
        <p:spPr>
          <a:xfrm>
            <a:off x="311700" y="24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Sample Categories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7"/>
          <p:cNvSpPr txBox="1"/>
          <p:nvPr>
            <p:ph idx="1" type="body"/>
          </p:nvPr>
        </p:nvSpPr>
        <p:spPr>
          <a:xfrm>
            <a:off x="311700" y="817625"/>
            <a:ext cx="4758300" cy="10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In-distribution samples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rgbClr val="000000"/>
                </a:solidFill>
              </a:rPr>
              <a:t>Samples that belong to the same distribution as training samples</a:t>
            </a:r>
            <a:br>
              <a:rPr lang="en" sz="1600">
                <a:solidFill>
                  <a:srgbClr val="000000"/>
                </a:solidFill>
              </a:rPr>
            </a:br>
            <a:endParaRPr sz="16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25" y="92525"/>
            <a:ext cx="3023866" cy="20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7"/>
          <p:cNvSpPr txBox="1"/>
          <p:nvPr/>
        </p:nvSpPr>
        <p:spPr>
          <a:xfrm rot="-5400000">
            <a:off x="4402138" y="1039425"/>
            <a:ext cx="18288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In-distribution (MNIST)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p27"/>
          <p:cNvSpPr txBox="1"/>
          <p:nvPr/>
        </p:nvSpPr>
        <p:spPr>
          <a:xfrm rot="-5400000">
            <a:off x="4159462" y="2751691"/>
            <a:ext cx="2314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Out-distribution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(CIFAR)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27"/>
          <p:cNvSpPr/>
          <p:nvPr/>
        </p:nvSpPr>
        <p:spPr>
          <a:xfrm>
            <a:off x="5640150" y="92525"/>
            <a:ext cx="171300" cy="2097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7"/>
          <p:cNvSpPr/>
          <p:nvPr/>
        </p:nvSpPr>
        <p:spPr>
          <a:xfrm>
            <a:off x="5640150" y="2378750"/>
            <a:ext cx="171300" cy="1084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7"/>
          <p:cNvSpPr txBox="1"/>
          <p:nvPr/>
        </p:nvSpPr>
        <p:spPr>
          <a:xfrm rot="-5400000">
            <a:off x="4695400" y="3877950"/>
            <a:ext cx="12423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Examples</a:t>
            </a:r>
            <a:endParaRPr/>
          </a:p>
        </p:txBody>
      </p:sp>
      <p:sp>
        <p:nvSpPr>
          <p:cNvPr id="133" name="Google Shape;133;p27"/>
          <p:cNvSpPr/>
          <p:nvPr/>
        </p:nvSpPr>
        <p:spPr>
          <a:xfrm>
            <a:off x="5640150" y="3854700"/>
            <a:ext cx="171300" cy="827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8472450" y="4703624"/>
            <a:ext cx="548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7"/>
          <p:cNvPicPr preferRelativeResize="0"/>
          <p:nvPr/>
        </p:nvPicPr>
        <p:blipFill rotWithShape="1">
          <a:blip r:embed="rId4">
            <a:alphaModFix/>
          </a:blip>
          <a:srcRect b="0" l="20936" r="0" t="0"/>
          <a:stretch/>
        </p:blipFill>
        <p:spPr>
          <a:xfrm>
            <a:off x="5831750" y="3875200"/>
            <a:ext cx="3023875" cy="82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350" y="4305900"/>
            <a:ext cx="2745400" cy="49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 txBox="1"/>
          <p:nvPr/>
        </p:nvSpPr>
        <p:spPr>
          <a:xfrm>
            <a:off x="5831750" y="4529750"/>
            <a:ext cx="8040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label=3</a:t>
            </a:r>
            <a:endParaRPr sz="1200"/>
          </a:p>
        </p:txBody>
      </p:sp>
      <p:sp>
        <p:nvSpPr>
          <p:cNvPr id="138" name="Google Shape;138;p27"/>
          <p:cNvSpPr txBox="1"/>
          <p:nvPr/>
        </p:nvSpPr>
        <p:spPr>
          <a:xfrm>
            <a:off x="8217150" y="4529750"/>
            <a:ext cx="8040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label=4</a:t>
            </a:r>
            <a:endParaRPr sz="1200"/>
          </a:p>
        </p:txBody>
      </p:sp>
      <p:sp>
        <p:nvSpPr>
          <p:cNvPr id="139" name="Google Shape;139;p27"/>
          <p:cNvSpPr txBox="1"/>
          <p:nvPr/>
        </p:nvSpPr>
        <p:spPr>
          <a:xfrm>
            <a:off x="6644150" y="4529750"/>
            <a:ext cx="8040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label=7</a:t>
            </a:r>
            <a:endParaRPr sz="1200"/>
          </a:p>
        </p:txBody>
      </p:sp>
      <p:sp>
        <p:nvSpPr>
          <p:cNvPr id="140" name="Google Shape;140;p27"/>
          <p:cNvSpPr txBox="1"/>
          <p:nvPr/>
        </p:nvSpPr>
        <p:spPr>
          <a:xfrm>
            <a:off x="7448150" y="4529750"/>
            <a:ext cx="8040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label=9</a:t>
            </a:r>
            <a:endParaRPr sz="1200"/>
          </a:p>
        </p:txBody>
      </p:sp>
      <p:sp>
        <p:nvSpPr>
          <p:cNvPr id="141" name="Google Shape;141;p27"/>
          <p:cNvSpPr txBox="1"/>
          <p:nvPr/>
        </p:nvSpPr>
        <p:spPr>
          <a:xfrm>
            <a:off x="189400" y="2067200"/>
            <a:ext cx="46620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Out-distribution samples</a:t>
            </a:r>
            <a:r>
              <a:rPr lang="en" sz="1800">
                <a:solidFill>
                  <a:schemeClr val="dk1"/>
                </a:solidFill>
              </a:rPr>
              <a:t>: Samples not from the same distribution (concept) as training samples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7"/>
          <p:cNvSpPr txBox="1"/>
          <p:nvPr/>
        </p:nvSpPr>
        <p:spPr>
          <a:xfrm>
            <a:off x="189700" y="3488075"/>
            <a:ext cx="46620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Adversarial samples: </a:t>
            </a:r>
            <a:r>
              <a:rPr lang="en" sz="1800">
                <a:solidFill>
                  <a:schemeClr val="dk1"/>
                </a:solidFill>
              </a:rPr>
              <a:t>Very carefully crafted in-distribution samples to fool CNNs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3850" y="2342525"/>
            <a:ext cx="2745400" cy="12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 rotWithShape="1">
          <a:blip r:embed="rId3">
            <a:alphaModFix/>
          </a:blip>
          <a:srcRect b="23349" l="51157" r="0" t="13780"/>
          <a:stretch/>
        </p:blipFill>
        <p:spPr>
          <a:xfrm>
            <a:off x="3524125" y="2493062"/>
            <a:ext cx="293875" cy="295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type="title"/>
          </p:nvPr>
        </p:nvSpPr>
        <p:spPr>
          <a:xfrm>
            <a:off x="831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Recent </a:t>
            </a:r>
            <a:r>
              <a:rPr lang="en"/>
              <a:t>Related Work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726800" y="817875"/>
            <a:ext cx="8280600" cy="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000000"/>
                </a:solidFill>
              </a:rPr>
              <a:t>Detection and Rejection</a:t>
            </a:r>
            <a:r>
              <a:rPr lang="en">
                <a:solidFill>
                  <a:srgbClr val="000000"/>
                </a:solidFill>
              </a:rPr>
              <a:t>:  Learn on benign and </a:t>
            </a:r>
            <a:r>
              <a:rPr lang="en">
                <a:solidFill>
                  <a:srgbClr val="000000"/>
                </a:solidFill>
              </a:rPr>
              <a:t>adversarial/out-distribution samples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to detect and reject them.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trike="sngStrike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51" name="Google Shape;151;p28"/>
          <p:cNvGraphicFramePr/>
          <p:nvPr/>
        </p:nvGraphicFramePr>
        <p:xfrm>
          <a:off x="259213" y="721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{8D217EA1-1867-4ED7-A138-00806DA45FCB}</a:tableStyleId>
              </a:tblPr>
              <a:tblGrid>
                <a:gridCol w="2953150"/>
                <a:gridCol w="998800"/>
                <a:gridCol w="1415000"/>
                <a:gridCol w="1490100"/>
                <a:gridCol w="1768500"/>
              </a:tblGrid>
              <a:tr h="1144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Does not need Adv. Dataset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Does not need Retraining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Network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Detects Out-Distribution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Detects Adversarial Examples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Madry et al.[ICLR 2018]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Distilation Network[S&amp;P2016]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Feature Squeezing[NDSS2017]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Rajabi et al.[DSML2018]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3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FingerPrinting[arxiv2018]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2" name="Google Shape;152;p28"/>
          <p:cNvSpPr txBox="1"/>
          <p:nvPr>
            <p:ph idx="12" type="sldNum"/>
          </p:nvPr>
        </p:nvSpPr>
        <p:spPr>
          <a:xfrm>
            <a:off x="8472450" y="4703624"/>
            <a:ext cx="548700" cy="3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23349" l="51157" r="0" t="13780"/>
          <a:stretch/>
        </p:blipFill>
        <p:spPr>
          <a:xfrm>
            <a:off x="6144050" y="3649800"/>
            <a:ext cx="293875" cy="29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8"/>
          <p:cNvGrpSpPr/>
          <p:nvPr/>
        </p:nvGrpSpPr>
        <p:grpSpPr>
          <a:xfrm>
            <a:off x="8027875" y="1986412"/>
            <a:ext cx="293875" cy="1976587"/>
            <a:chOff x="7917200" y="2998500"/>
            <a:chExt cx="293875" cy="1976587"/>
          </a:xfrm>
        </p:grpSpPr>
        <p:pic>
          <p:nvPicPr>
            <p:cNvPr id="155" name="Google Shape;155;p28"/>
            <p:cNvPicPr preferRelativeResize="0"/>
            <p:nvPr/>
          </p:nvPicPr>
          <p:blipFill rotWithShape="1">
            <a:blip r:embed="rId3">
              <a:alphaModFix/>
            </a:blip>
            <a:srcRect b="23349" l="51157" r="0" t="13780"/>
            <a:stretch/>
          </p:blipFill>
          <p:spPr>
            <a:xfrm>
              <a:off x="7917200" y="2998500"/>
              <a:ext cx="293875" cy="295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8"/>
            <p:cNvPicPr preferRelativeResize="0"/>
            <p:nvPr/>
          </p:nvPicPr>
          <p:blipFill rotWithShape="1">
            <a:blip r:embed="rId3">
              <a:alphaModFix/>
            </a:blip>
            <a:srcRect b="23349" l="51157" r="0" t="13780"/>
            <a:stretch/>
          </p:blipFill>
          <p:spPr>
            <a:xfrm>
              <a:off x="7917200" y="4680050"/>
              <a:ext cx="293875" cy="29503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28"/>
          <p:cNvPicPr preferRelativeResize="0"/>
          <p:nvPr/>
        </p:nvPicPr>
        <p:blipFill rotWithShape="1">
          <a:blip r:embed="rId4">
            <a:alphaModFix/>
          </a:blip>
          <a:srcRect b="24905" l="0" r="51444" t="14318"/>
          <a:stretch/>
        </p:blipFill>
        <p:spPr>
          <a:xfrm>
            <a:off x="6160800" y="3122675"/>
            <a:ext cx="293875" cy="2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 rotWithShape="1">
          <a:blip r:embed="rId4">
            <a:alphaModFix/>
          </a:blip>
          <a:srcRect b="24905" l="0" r="51444" t="14318"/>
          <a:stretch/>
        </p:blipFill>
        <p:spPr>
          <a:xfrm>
            <a:off x="6160800" y="1995312"/>
            <a:ext cx="293875" cy="2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4">
            <a:alphaModFix/>
          </a:blip>
          <a:srcRect b="24905" l="0" r="51444" t="14318"/>
          <a:stretch/>
        </p:blipFill>
        <p:spPr>
          <a:xfrm>
            <a:off x="6160800" y="2557625"/>
            <a:ext cx="293875" cy="28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8"/>
          <p:cNvGrpSpPr/>
          <p:nvPr/>
        </p:nvGrpSpPr>
        <p:grpSpPr>
          <a:xfrm>
            <a:off x="3524125" y="3735437"/>
            <a:ext cx="293876" cy="826412"/>
            <a:chOff x="2545350" y="5824850"/>
            <a:chExt cx="293876" cy="826412"/>
          </a:xfrm>
        </p:grpSpPr>
        <p:pic>
          <p:nvPicPr>
            <p:cNvPr id="161" name="Google Shape;161;p28"/>
            <p:cNvPicPr preferRelativeResize="0"/>
            <p:nvPr/>
          </p:nvPicPr>
          <p:blipFill rotWithShape="1">
            <a:blip r:embed="rId4">
              <a:alphaModFix/>
            </a:blip>
            <a:srcRect b="24905" l="0" r="51444" t="14318"/>
            <a:stretch/>
          </p:blipFill>
          <p:spPr>
            <a:xfrm>
              <a:off x="2545350" y="6364337"/>
              <a:ext cx="293875" cy="286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8"/>
            <p:cNvPicPr preferRelativeResize="0"/>
            <p:nvPr/>
          </p:nvPicPr>
          <p:blipFill rotWithShape="1">
            <a:blip r:embed="rId3">
              <a:alphaModFix/>
            </a:blip>
            <a:srcRect b="23349" l="51157" r="0" t="13780"/>
            <a:stretch/>
          </p:blipFill>
          <p:spPr>
            <a:xfrm>
              <a:off x="2545350" y="5824850"/>
              <a:ext cx="293875" cy="2950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28"/>
          <p:cNvSpPr/>
          <p:nvPr/>
        </p:nvSpPr>
        <p:spPr>
          <a:xfrm>
            <a:off x="5654263" y="721424"/>
            <a:ext cx="1380900" cy="391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4203200" y="721425"/>
            <a:ext cx="1327800" cy="391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 rotWithShape="1">
          <a:blip r:embed="rId4">
            <a:alphaModFix/>
          </a:blip>
          <a:srcRect b="24905" l="0" r="51444" t="14318"/>
          <a:stretch/>
        </p:blipFill>
        <p:spPr>
          <a:xfrm>
            <a:off x="3524125" y="1944600"/>
            <a:ext cx="293875" cy="2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4">
            <a:alphaModFix/>
          </a:blip>
          <a:srcRect b="24905" l="0" r="51444" t="14318"/>
          <a:stretch/>
        </p:blipFill>
        <p:spPr>
          <a:xfrm flipH="1" rot="10800000">
            <a:off x="4737325" y="4274425"/>
            <a:ext cx="285775" cy="2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4">
            <a:alphaModFix/>
          </a:blip>
          <a:srcRect b="24905" l="0" r="51444" t="14318"/>
          <a:stretch/>
        </p:blipFill>
        <p:spPr>
          <a:xfrm>
            <a:off x="4733275" y="3714537"/>
            <a:ext cx="293875" cy="2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4">
            <a:alphaModFix/>
          </a:blip>
          <a:srcRect b="24905" l="0" r="51444" t="14318"/>
          <a:stretch/>
        </p:blipFill>
        <p:spPr>
          <a:xfrm>
            <a:off x="4733275" y="2551250"/>
            <a:ext cx="293875" cy="2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4">
            <a:alphaModFix/>
          </a:blip>
          <a:srcRect b="24905" l="0" r="51444" t="14318"/>
          <a:stretch/>
        </p:blipFill>
        <p:spPr>
          <a:xfrm>
            <a:off x="4733275" y="1992125"/>
            <a:ext cx="293875" cy="2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0" y="854727"/>
            <a:ext cx="4626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6">
            <a:alphaModFix/>
          </a:blip>
          <a:srcRect b="45599" l="0" r="0" t="-2385"/>
          <a:stretch/>
        </p:blipFill>
        <p:spPr>
          <a:xfrm>
            <a:off x="4450" y="729325"/>
            <a:ext cx="462700" cy="55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6">
            <a:alphaModFix/>
          </a:blip>
          <a:srcRect b="45599" l="0" r="0" t="-2385"/>
          <a:stretch/>
        </p:blipFill>
        <p:spPr>
          <a:xfrm>
            <a:off x="317200" y="1969263"/>
            <a:ext cx="293875" cy="35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171" y="3579636"/>
            <a:ext cx="293874" cy="36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6">
            <a:alphaModFix/>
          </a:blip>
          <a:srcRect b="45599" l="0" r="0" t="-2385"/>
          <a:stretch/>
        </p:blipFill>
        <p:spPr>
          <a:xfrm>
            <a:off x="327175" y="2422663"/>
            <a:ext cx="293875" cy="354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971" y="3074711"/>
            <a:ext cx="293874" cy="36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b="23349" l="51157" r="0" t="13780"/>
          <a:stretch/>
        </p:blipFill>
        <p:spPr>
          <a:xfrm>
            <a:off x="8016950" y="3078750"/>
            <a:ext cx="293875" cy="29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23349" l="51157" r="0" t="13780"/>
          <a:stretch/>
        </p:blipFill>
        <p:spPr>
          <a:xfrm>
            <a:off x="8016950" y="2547200"/>
            <a:ext cx="293875" cy="295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621050" y="748563"/>
            <a:ext cx="80181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Robustifying CNNs: </a:t>
            </a:r>
            <a:r>
              <a:rPr lang="en" sz="1800">
                <a:solidFill>
                  <a:schemeClr val="dk1"/>
                </a:solidFill>
              </a:rPr>
              <a:t>Aim to classify adversarial examples </a:t>
            </a:r>
            <a:r>
              <a:rPr b="1" lang="en" sz="1800">
                <a:solidFill>
                  <a:schemeClr val="dk1"/>
                </a:solidFill>
              </a:rPr>
              <a:t>correctly </a:t>
            </a:r>
            <a:r>
              <a:rPr lang="en" sz="1800">
                <a:solidFill>
                  <a:schemeClr val="dk1"/>
                </a:solidFill>
              </a:rPr>
              <a:t>but they  provide No solution for out-distribution examples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23349" l="51157" r="0" t="13780"/>
          <a:stretch/>
        </p:blipFill>
        <p:spPr>
          <a:xfrm>
            <a:off x="8016950" y="4194175"/>
            <a:ext cx="293875" cy="29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746" y="4189886"/>
            <a:ext cx="293874" cy="36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4">
            <a:alphaModFix/>
          </a:blip>
          <a:srcRect b="24905" l="0" r="51444" t="14318"/>
          <a:stretch/>
        </p:blipFill>
        <p:spPr>
          <a:xfrm flipH="1" rot="10800000">
            <a:off x="6184775" y="4250050"/>
            <a:ext cx="285775" cy="2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4">
            <a:alphaModFix/>
          </a:blip>
          <a:srcRect b="24905" l="0" r="51444" t="14318"/>
          <a:stretch/>
        </p:blipFill>
        <p:spPr>
          <a:xfrm flipH="1" rot="10800000">
            <a:off x="4737325" y="3132888"/>
            <a:ext cx="285775" cy="2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4">
            <a:alphaModFix/>
          </a:blip>
          <a:srcRect b="24905" l="0" r="51444" t="14318"/>
          <a:stretch/>
        </p:blipFill>
        <p:spPr>
          <a:xfrm flipH="1" rot="10800000">
            <a:off x="3528175" y="3118300"/>
            <a:ext cx="285775" cy="2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726800" y="1284550"/>
            <a:ext cx="5487300" cy="2784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6913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to make </a:t>
            </a:r>
            <a:r>
              <a:rPr b="1" i="1" lang="en" sz="2400"/>
              <a:t>pre-trained</a:t>
            </a:r>
            <a:r>
              <a:rPr b="1" lang="en" sz="2400"/>
              <a:t> </a:t>
            </a:r>
            <a:r>
              <a:rPr lang="en" sz="2400"/>
              <a:t>convolutional neural networks </a:t>
            </a:r>
            <a:r>
              <a:rPr lang="en" sz="2400">
                <a:solidFill>
                  <a:schemeClr val="dk1"/>
                </a:solidFill>
              </a:rPr>
              <a:t>robust against </a:t>
            </a:r>
            <a:r>
              <a:rPr b="1" i="1" lang="en" sz="2400">
                <a:solidFill>
                  <a:schemeClr val="dk1"/>
                </a:solidFill>
              </a:rPr>
              <a:t>both</a:t>
            </a:r>
            <a:r>
              <a:rPr lang="en" sz="2400">
                <a:solidFill>
                  <a:schemeClr val="dk1"/>
                </a:solidFill>
              </a:rPr>
              <a:t> adversarial and out-distribution examples</a:t>
            </a:r>
            <a:r>
              <a:rPr lang="en" sz="2400"/>
              <a:t>?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8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311700" y="26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</a:t>
            </a:r>
            <a:r>
              <a:rPr lang="en"/>
              <a:t>Contribution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837975"/>
            <a:ext cx="88323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introduce the notion of </a:t>
            </a:r>
            <a:r>
              <a:rPr i="1" lang="en">
                <a:solidFill>
                  <a:schemeClr val="dk1"/>
                </a:solidFill>
              </a:rPr>
              <a:t>Adversarial Profiles</a:t>
            </a:r>
            <a:r>
              <a:rPr lang="en">
                <a:solidFill>
                  <a:schemeClr val="dk1"/>
                </a:solidFill>
              </a:rPr>
              <a:t> to: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Detect </a:t>
            </a:r>
            <a:r>
              <a:rPr b="1" lang="en">
                <a:solidFill>
                  <a:schemeClr val="dk1"/>
                </a:solidFill>
              </a:rPr>
              <a:t>out-distribution</a:t>
            </a:r>
            <a:r>
              <a:rPr lang="en">
                <a:solidFill>
                  <a:schemeClr val="dk1"/>
                </a:solidFill>
              </a:rPr>
              <a:t> samples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</a:t>
            </a:r>
            <a:r>
              <a:rPr lang="en">
                <a:solidFill>
                  <a:schemeClr val="dk1"/>
                </a:solidFill>
              </a:rPr>
              <a:t>etect black-box </a:t>
            </a:r>
            <a:r>
              <a:rPr b="1" lang="en">
                <a:solidFill>
                  <a:schemeClr val="dk1"/>
                </a:solidFill>
              </a:rPr>
              <a:t>adversarial examples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237600" y="2390200"/>
            <a:ext cx="86688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Without needing a large set of adversarial examples (most previous defenses depend on access to diverse set of adversarial examples)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237600" y="3299750"/>
            <a:ext cx="8018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Without </a:t>
            </a:r>
            <a:r>
              <a:rPr lang="en" sz="1800">
                <a:solidFill>
                  <a:schemeClr val="dk1"/>
                </a:solidFill>
              </a:rPr>
              <a:t>re-training existing networks</a:t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237600" y="3836888"/>
            <a:ext cx="8321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With low a</a:t>
            </a:r>
            <a:r>
              <a:rPr lang="en" sz="1800">
                <a:solidFill>
                  <a:schemeClr val="dk1"/>
                </a:solidFill>
              </a:rPr>
              <a:t>dditional computational overhead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Profile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48150" y="806200"/>
            <a:ext cx="8520600" cy="8748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set of targeted universal perturbations (                                  ) for each class that satisfy following properties: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125" y="940538"/>
            <a:ext cx="1976286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274700" y="1678625"/>
            <a:ext cx="8520600" cy="77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arenBoth"/>
            </a:pPr>
            <a:r>
              <a:rPr b="1" lang="en" sz="1800">
                <a:solidFill>
                  <a:schemeClr val="dk1"/>
                </a:solidFill>
              </a:rPr>
              <a:t>Intra-class </a:t>
            </a:r>
            <a:r>
              <a:rPr b="1" lang="en" sz="1800">
                <a:solidFill>
                  <a:schemeClr val="dk1"/>
                </a:solidFill>
              </a:rPr>
              <a:t>Transferability</a:t>
            </a:r>
            <a:r>
              <a:rPr b="1" lang="en" sz="1800">
                <a:solidFill>
                  <a:schemeClr val="dk1"/>
                </a:solidFill>
              </a:rPr>
              <a:t>: </a:t>
            </a:r>
            <a:r>
              <a:rPr lang="en" sz="1800">
                <a:solidFill>
                  <a:schemeClr val="dk1"/>
                </a:solidFill>
              </a:rPr>
              <a:t>The profile of class of </a:t>
            </a:r>
            <a:r>
              <a:rPr i="1" lang="en" sz="1800">
                <a:solidFill>
                  <a:schemeClr val="dk1"/>
                </a:solidFill>
              </a:rPr>
              <a:t>i </a:t>
            </a:r>
            <a:r>
              <a:rPr lang="en" sz="1800">
                <a:solidFill>
                  <a:schemeClr val="dk1"/>
                </a:solidFill>
              </a:rPr>
              <a:t>should lead any sample from this class to be misclassified to target class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204" name="Google Shape;204;p30"/>
          <p:cNvGrpSpPr/>
          <p:nvPr/>
        </p:nvGrpSpPr>
        <p:grpSpPr>
          <a:xfrm>
            <a:off x="486880" y="2597750"/>
            <a:ext cx="8293583" cy="1961612"/>
            <a:chOff x="486880" y="2597750"/>
            <a:chExt cx="8293583" cy="1961612"/>
          </a:xfrm>
        </p:grpSpPr>
        <p:pic>
          <p:nvPicPr>
            <p:cNvPr id="205" name="Google Shape;205;p30"/>
            <p:cNvPicPr preferRelativeResize="0"/>
            <p:nvPr/>
          </p:nvPicPr>
          <p:blipFill rotWithShape="1">
            <a:blip r:embed="rId4">
              <a:alphaModFix/>
            </a:blip>
            <a:srcRect b="11350" l="8391" r="6926" t="11273"/>
            <a:stretch/>
          </p:blipFill>
          <p:spPr>
            <a:xfrm>
              <a:off x="486880" y="2597750"/>
              <a:ext cx="1269551" cy="97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30"/>
            <p:cNvPicPr preferRelativeResize="0"/>
            <p:nvPr/>
          </p:nvPicPr>
          <p:blipFill rotWithShape="1">
            <a:blip r:embed="rId5">
              <a:alphaModFix/>
            </a:blip>
            <a:srcRect b="24239" l="0" r="0" t="17113"/>
            <a:stretch/>
          </p:blipFill>
          <p:spPr>
            <a:xfrm>
              <a:off x="486880" y="3666387"/>
              <a:ext cx="1381202" cy="87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0"/>
            <p:cNvPicPr preferRelativeResize="0"/>
            <p:nvPr/>
          </p:nvPicPr>
          <p:blipFill rotWithShape="1">
            <a:blip r:embed="rId6">
              <a:alphaModFix/>
            </a:blip>
            <a:srcRect b="14119" l="15425" r="13389" t="10895"/>
            <a:stretch/>
          </p:blipFill>
          <p:spPr>
            <a:xfrm>
              <a:off x="1947083" y="3344630"/>
              <a:ext cx="471800" cy="497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30"/>
            <p:cNvGrpSpPr/>
            <p:nvPr/>
          </p:nvGrpSpPr>
          <p:grpSpPr>
            <a:xfrm>
              <a:off x="3865273" y="2760737"/>
              <a:ext cx="4915190" cy="1798625"/>
              <a:chOff x="2752225" y="2597750"/>
              <a:chExt cx="4721151" cy="1798625"/>
            </a:xfrm>
          </p:grpSpPr>
          <p:pic>
            <p:nvPicPr>
              <p:cNvPr id="209" name="Google Shape;209;p30"/>
              <p:cNvPicPr preferRelativeResize="0"/>
              <p:nvPr/>
            </p:nvPicPr>
            <p:blipFill rotWithShape="1">
              <a:blip r:embed="rId7">
                <a:alphaModFix/>
              </a:blip>
              <a:srcRect b="0" l="26040" r="0" t="0"/>
              <a:stretch/>
            </p:blipFill>
            <p:spPr>
              <a:xfrm>
                <a:off x="2752225" y="2597750"/>
                <a:ext cx="4721151" cy="179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937058" y="3565820"/>
                <a:ext cx="481370" cy="36991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1" name="Google Shape;211;p30"/>
          <p:cNvSpPr/>
          <p:nvPr/>
        </p:nvSpPr>
        <p:spPr>
          <a:xfrm>
            <a:off x="6165225" y="4386513"/>
            <a:ext cx="457500" cy="98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30"/>
          <p:cNvGrpSpPr/>
          <p:nvPr/>
        </p:nvGrpSpPr>
        <p:grpSpPr>
          <a:xfrm>
            <a:off x="6381275" y="3317513"/>
            <a:ext cx="548700" cy="980275"/>
            <a:chOff x="6637400" y="4369875"/>
            <a:chExt cx="548700" cy="980275"/>
          </a:xfrm>
        </p:grpSpPr>
        <p:sp>
          <p:nvSpPr>
            <p:cNvPr id="213" name="Google Shape;213;p30"/>
            <p:cNvSpPr/>
            <p:nvPr/>
          </p:nvSpPr>
          <p:spPr>
            <a:xfrm>
              <a:off x="6637400" y="4422613"/>
              <a:ext cx="548700" cy="874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4" name="Google Shape;214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683025" y="4369875"/>
              <a:ext cx="457450" cy="980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" name="Google Shape;215;p30"/>
          <p:cNvGrpSpPr/>
          <p:nvPr/>
        </p:nvGrpSpPr>
        <p:grpSpPr>
          <a:xfrm>
            <a:off x="7740750" y="2672188"/>
            <a:ext cx="1099338" cy="1046613"/>
            <a:chOff x="4464150" y="5110588"/>
            <a:chExt cx="1099338" cy="1046613"/>
          </a:xfrm>
        </p:grpSpPr>
        <p:sp>
          <p:nvSpPr>
            <p:cNvPr id="216" name="Google Shape;216;p30"/>
            <p:cNvSpPr/>
            <p:nvPr/>
          </p:nvSpPr>
          <p:spPr>
            <a:xfrm>
              <a:off x="4495800" y="5143500"/>
              <a:ext cx="852000" cy="1013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 txBox="1"/>
            <p:nvPr/>
          </p:nvSpPr>
          <p:spPr>
            <a:xfrm>
              <a:off x="4495788" y="5679718"/>
              <a:ext cx="10677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76A5AF"/>
                  </a:solidFill>
                </a:rPr>
                <a:t>TRUCK </a:t>
              </a:r>
              <a:endParaRPr b="1" sz="1800">
                <a:solidFill>
                  <a:srgbClr val="76A5A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76A5A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76A5AF"/>
                </a:solidFill>
              </a:endParaRPr>
            </a:p>
          </p:txBody>
        </p:sp>
        <p:sp>
          <p:nvSpPr>
            <p:cNvPr id="218" name="Google Shape;218;p30"/>
            <p:cNvSpPr txBox="1"/>
            <p:nvPr/>
          </p:nvSpPr>
          <p:spPr>
            <a:xfrm>
              <a:off x="4464150" y="5110588"/>
              <a:ext cx="10677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</a:rPr>
                <a:t>CAR </a:t>
              </a:r>
              <a:endParaRPr b="1" sz="18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2"/>
                </a:solidFill>
              </a:endParaRPr>
            </a:p>
          </p:txBody>
        </p:sp>
      </p:grpSp>
      <p:pic>
        <p:nvPicPr>
          <p:cNvPr id="219" name="Google Shape;21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47525" y="3497225"/>
            <a:ext cx="1346925" cy="32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11">
            <a:alphaModFix/>
          </a:blip>
          <a:srcRect b="22253" l="8101" r="6972" t="21494"/>
          <a:stretch/>
        </p:blipFill>
        <p:spPr>
          <a:xfrm>
            <a:off x="486875" y="2571738"/>
            <a:ext cx="1530542" cy="101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12">
            <a:alphaModFix/>
          </a:blip>
          <a:srcRect b="13659" l="0" r="0" t="0"/>
          <a:stretch/>
        </p:blipFill>
        <p:spPr>
          <a:xfrm>
            <a:off x="578677" y="3701950"/>
            <a:ext cx="1346925" cy="90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138225" y="1965425"/>
            <a:ext cx="8520600" cy="776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(B)  </a:t>
            </a:r>
            <a:r>
              <a:rPr b="1" lang="en" sz="1800">
                <a:solidFill>
                  <a:schemeClr val="dk1"/>
                </a:solidFill>
              </a:rPr>
              <a:t>Inter-class </a:t>
            </a:r>
            <a:r>
              <a:rPr b="1" lang="en" sz="1800">
                <a:solidFill>
                  <a:schemeClr val="dk1"/>
                </a:solidFill>
              </a:rPr>
              <a:t>Transferability</a:t>
            </a:r>
            <a:r>
              <a:rPr b="1" lang="en" sz="1800">
                <a:solidFill>
                  <a:schemeClr val="dk1"/>
                </a:solidFill>
              </a:rPr>
              <a:t>: </a:t>
            </a:r>
            <a:r>
              <a:rPr lang="en" sz="1800">
                <a:solidFill>
                  <a:schemeClr val="dk1"/>
                </a:solidFill>
              </a:rPr>
              <a:t>The profile of class of </a:t>
            </a:r>
            <a:r>
              <a:rPr i="1" lang="en" sz="1800">
                <a:solidFill>
                  <a:schemeClr val="dk1"/>
                </a:solidFill>
              </a:rPr>
              <a:t>i </a:t>
            </a:r>
            <a:r>
              <a:rPr lang="en" sz="1800">
                <a:solidFill>
                  <a:schemeClr val="dk1"/>
                </a:solidFill>
              </a:rPr>
              <a:t>should  not lead any sample from other classes to be misclassified to target class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 rotWithShape="1">
          <a:blip r:embed="rId3">
            <a:alphaModFix/>
          </a:blip>
          <a:srcRect b="5570" l="3590" r="4354" t="5863"/>
          <a:stretch/>
        </p:blipFill>
        <p:spPr>
          <a:xfrm>
            <a:off x="393424" y="3568125"/>
            <a:ext cx="1244750" cy="99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26" y="2521525"/>
            <a:ext cx="1244743" cy="10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>
            <p:ph type="title"/>
          </p:nvPr>
        </p:nvSpPr>
        <p:spPr>
          <a:xfrm>
            <a:off x="138800" y="12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Adversarial Profiles for Detection</a:t>
            </a:r>
            <a:endParaRPr/>
          </a:p>
        </p:txBody>
      </p:sp>
      <p:sp>
        <p:nvSpPr>
          <p:cNvPr id="230" name="Google Shape;230;p31"/>
          <p:cNvSpPr txBox="1"/>
          <p:nvPr>
            <p:ph idx="12" type="sldNum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138800" y="697875"/>
            <a:ext cx="8520600" cy="7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Adversarial Examples:</a:t>
            </a:r>
            <a:r>
              <a:rPr lang="en" sz="1800">
                <a:solidFill>
                  <a:schemeClr val="dk1"/>
                </a:solidFill>
              </a:rPr>
              <a:t> Adversarial samples have weakened features of original class and magnified small fraction of target class’s features</a:t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138800" y="835263"/>
            <a:ext cx="8520600" cy="57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Out Distribution Samples:</a:t>
            </a:r>
            <a:r>
              <a:rPr lang="en" sz="1800">
                <a:solidFill>
                  <a:schemeClr val="dk1"/>
                </a:solidFill>
              </a:rPr>
              <a:t>  Do not have any class features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31"/>
          <p:cNvGrpSpPr/>
          <p:nvPr/>
        </p:nvGrpSpPr>
        <p:grpSpPr>
          <a:xfrm>
            <a:off x="1947083" y="2684537"/>
            <a:ext cx="6833381" cy="1798625"/>
            <a:chOff x="1940483" y="2750150"/>
            <a:chExt cx="6833381" cy="1798625"/>
          </a:xfrm>
        </p:grpSpPr>
        <p:grpSp>
          <p:nvGrpSpPr>
            <p:cNvPr id="234" name="Google Shape;234;p31"/>
            <p:cNvGrpSpPr/>
            <p:nvPr/>
          </p:nvGrpSpPr>
          <p:grpSpPr>
            <a:xfrm>
              <a:off x="1940483" y="2750150"/>
              <a:ext cx="6833381" cy="1798625"/>
              <a:chOff x="1940483" y="2750150"/>
              <a:chExt cx="6833381" cy="1798625"/>
            </a:xfrm>
          </p:grpSpPr>
          <p:pic>
            <p:nvPicPr>
              <p:cNvPr id="235" name="Google Shape;235;p31"/>
              <p:cNvPicPr preferRelativeResize="0"/>
              <p:nvPr/>
            </p:nvPicPr>
            <p:blipFill rotWithShape="1">
              <a:blip r:embed="rId5">
                <a:alphaModFix/>
              </a:blip>
              <a:srcRect b="14119" l="15425" r="13389" t="10895"/>
              <a:stretch/>
            </p:blipFill>
            <p:spPr>
              <a:xfrm>
                <a:off x="1940483" y="3334042"/>
                <a:ext cx="471800" cy="49700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36" name="Google Shape;236;p31"/>
              <p:cNvGrpSpPr/>
              <p:nvPr/>
            </p:nvGrpSpPr>
            <p:grpSpPr>
              <a:xfrm>
                <a:off x="3858673" y="2750150"/>
                <a:ext cx="4915190" cy="1798625"/>
                <a:chOff x="3858673" y="2750150"/>
                <a:chExt cx="4915190" cy="1798625"/>
              </a:xfrm>
            </p:grpSpPr>
            <p:grpSp>
              <p:nvGrpSpPr>
                <p:cNvPr id="237" name="Google Shape;237;p31"/>
                <p:cNvGrpSpPr/>
                <p:nvPr/>
              </p:nvGrpSpPr>
              <p:grpSpPr>
                <a:xfrm>
                  <a:off x="3858673" y="2750150"/>
                  <a:ext cx="4915190" cy="1798625"/>
                  <a:chOff x="2752225" y="2597750"/>
                  <a:chExt cx="4721151" cy="1798625"/>
                </a:xfrm>
              </p:grpSpPr>
              <p:pic>
                <p:nvPicPr>
                  <p:cNvPr id="238" name="Google Shape;238;p31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26040" r="0" t="0"/>
                  <a:stretch/>
                </p:blipFill>
                <p:spPr>
                  <a:xfrm>
                    <a:off x="2752225" y="2597750"/>
                    <a:ext cx="4721151" cy="17986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39" name="Google Shape;239;p31"/>
                  <p:cNvPicPr preferRelativeResize="0"/>
                  <p:nvPr/>
                </p:nvPicPr>
                <p:blipFill>
                  <a:blip r:embed="rId7">
                    <a:alphaModFix/>
                  </a:blip>
                  <a:stretch>
                    <a:fillRect/>
                  </a:stretch>
                </p:blipFill>
                <p:spPr>
                  <a:xfrm>
                    <a:off x="2937058" y="3565820"/>
                    <a:ext cx="481370" cy="3699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40" name="Google Shape;240;p31"/>
                <p:cNvSpPr/>
                <p:nvPr/>
              </p:nvSpPr>
              <p:spPr>
                <a:xfrm>
                  <a:off x="6400425" y="3344825"/>
                  <a:ext cx="548700" cy="8748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241" name="Google Shape;241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431500" y="3334050"/>
              <a:ext cx="471775" cy="97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2" name="Google Shape;242;p31"/>
          <p:cNvGrpSpPr/>
          <p:nvPr/>
        </p:nvGrpSpPr>
        <p:grpSpPr>
          <a:xfrm>
            <a:off x="6420525" y="3241313"/>
            <a:ext cx="472175" cy="1013788"/>
            <a:chOff x="5042125" y="4369888"/>
            <a:chExt cx="472175" cy="1013788"/>
          </a:xfrm>
        </p:grpSpPr>
        <p:sp>
          <p:nvSpPr>
            <p:cNvPr id="243" name="Google Shape;243;p31"/>
            <p:cNvSpPr/>
            <p:nvPr/>
          </p:nvSpPr>
          <p:spPr>
            <a:xfrm>
              <a:off x="5042125" y="4403275"/>
              <a:ext cx="457500" cy="980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4" name="Google Shape;244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56850" y="4369888"/>
              <a:ext cx="457450" cy="980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Google Shape;245;p31"/>
          <p:cNvGrpSpPr/>
          <p:nvPr/>
        </p:nvGrpSpPr>
        <p:grpSpPr>
          <a:xfrm>
            <a:off x="7740750" y="2595988"/>
            <a:ext cx="1099338" cy="1046613"/>
            <a:chOff x="4464150" y="5110588"/>
            <a:chExt cx="1099338" cy="1046613"/>
          </a:xfrm>
        </p:grpSpPr>
        <p:sp>
          <p:nvSpPr>
            <p:cNvPr id="246" name="Google Shape;246;p31"/>
            <p:cNvSpPr/>
            <p:nvPr/>
          </p:nvSpPr>
          <p:spPr>
            <a:xfrm>
              <a:off x="4495800" y="5143500"/>
              <a:ext cx="852000" cy="1013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1"/>
            <p:cNvSpPr txBox="1"/>
            <p:nvPr/>
          </p:nvSpPr>
          <p:spPr>
            <a:xfrm>
              <a:off x="4495788" y="5679718"/>
              <a:ext cx="10677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76A5AF"/>
                  </a:solidFill>
                </a:rPr>
                <a:t>TRUCK </a:t>
              </a:r>
              <a:endParaRPr b="1" sz="1800">
                <a:solidFill>
                  <a:srgbClr val="76A5A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76A5A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76A5AF"/>
                </a:solidFill>
              </a:endParaRPr>
            </a:p>
          </p:txBody>
        </p:sp>
        <p:sp>
          <p:nvSpPr>
            <p:cNvPr id="248" name="Google Shape;248;p31"/>
            <p:cNvSpPr txBox="1"/>
            <p:nvPr/>
          </p:nvSpPr>
          <p:spPr>
            <a:xfrm>
              <a:off x="4464150" y="5110588"/>
              <a:ext cx="1067700" cy="32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2"/>
                  </a:solidFill>
                </a:rPr>
                <a:t>CAR </a:t>
              </a:r>
              <a:endParaRPr b="1" sz="18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2"/>
                </a:solidFill>
              </a:endParaRPr>
            </a:p>
          </p:txBody>
        </p:sp>
      </p:grpSp>
      <p:pic>
        <p:nvPicPr>
          <p:cNvPr id="249" name="Google Shape;24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47525" y="3421025"/>
            <a:ext cx="1346925" cy="32787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/>
        </p:nvSpPr>
        <p:spPr>
          <a:xfrm>
            <a:off x="138800" y="1347700"/>
            <a:ext cx="8520600" cy="737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</a:rPr>
              <a:t>dversarial profiles add target class features ⇒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All adversarial profiles should lead these samples to be classified to targeted classes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2468475" y="2341175"/>
            <a:ext cx="67560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138800" y="1545350"/>
            <a:ext cx="7824000" cy="866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Therefore, adversarial profile should not work well</a:t>
            </a:r>
            <a:endParaRPr sz="1800"/>
          </a:p>
        </p:txBody>
      </p:sp>
      <p:grpSp>
        <p:nvGrpSpPr>
          <p:cNvPr id="253" name="Google Shape;253;p31"/>
          <p:cNvGrpSpPr/>
          <p:nvPr/>
        </p:nvGrpSpPr>
        <p:grpSpPr>
          <a:xfrm>
            <a:off x="626450" y="2735226"/>
            <a:ext cx="992100" cy="1723422"/>
            <a:chOff x="626450" y="2736276"/>
            <a:chExt cx="992100" cy="1723422"/>
          </a:xfrm>
        </p:grpSpPr>
        <p:sp>
          <p:nvSpPr>
            <p:cNvPr id="254" name="Google Shape;254;p31"/>
            <p:cNvSpPr/>
            <p:nvPr/>
          </p:nvSpPr>
          <p:spPr>
            <a:xfrm>
              <a:off x="1090100" y="4066098"/>
              <a:ext cx="373200" cy="3936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" name="Google Shape;255;p31"/>
            <p:cNvGrpSpPr/>
            <p:nvPr/>
          </p:nvGrpSpPr>
          <p:grpSpPr>
            <a:xfrm>
              <a:off x="626450" y="2736276"/>
              <a:ext cx="992100" cy="1465889"/>
              <a:chOff x="549400" y="2710100"/>
              <a:chExt cx="992100" cy="1621200"/>
            </a:xfrm>
          </p:grpSpPr>
          <p:sp>
            <p:nvSpPr>
              <p:cNvPr id="256" name="Google Shape;256;p31"/>
              <p:cNvSpPr/>
              <p:nvPr/>
            </p:nvSpPr>
            <p:spPr>
              <a:xfrm>
                <a:off x="549400" y="2710100"/>
                <a:ext cx="238800" cy="2697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1"/>
              <p:cNvSpPr/>
              <p:nvPr/>
            </p:nvSpPr>
            <p:spPr>
              <a:xfrm>
                <a:off x="625600" y="4234100"/>
                <a:ext cx="77700" cy="972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1"/>
              <p:cNvSpPr/>
              <p:nvPr/>
            </p:nvSpPr>
            <p:spPr>
              <a:xfrm>
                <a:off x="1082800" y="3167300"/>
                <a:ext cx="77700" cy="972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1"/>
              <p:cNvSpPr/>
              <p:nvPr/>
            </p:nvSpPr>
            <p:spPr>
              <a:xfrm>
                <a:off x="1302700" y="3071000"/>
                <a:ext cx="238800" cy="2697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60" name="Google Shape;260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2838" y="3677900"/>
            <a:ext cx="1346925" cy="101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6625" y="2445325"/>
            <a:ext cx="1244750" cy="11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Approach</a:t>
            </a:r>
            <a:endParaRPr/>
          </a:p>
        </p:txBody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351" y="1042450"/>
            <a:ext cx="6484175" cy="17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/>
          <p:nvPr/>
        </p:nvSpPr>
        <p:spPr>
          <a:xfrm>
            <a:off x="2358814" y="1765647"/>
            <a:ext cx="737700" cy="67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3277" y="1416224"/>
            <a:ext cx="948864" cy="11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383" y="2005195"/>
            <a:ext cx="481370" cy="36991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/>
          <p:nvPr/>
        </p:nvSpPr>
        <p:spPr>
          <a:xfrm>
            <a:off x="2430500" y="1811950"/>
            <a:ext cx="3493800" cy="670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Apply this class’s </a:t>
            </a:r>
            <a:r>
              <a:rPr lang="en" sz="1800"/>
              <a:t>adversarial</a:t>
            </a:r>
            <a:r>
              <a:rPr lang="en" sz="1800"/>
              <a:t> profile</a:t>
            </a:r>
            <a:endParaRPr sz="1800"/>
          </a:p>
        </p:txBody>
      </p:sp>
      <p:sp>
        <p:nvSpPr>
          <p:cNvPr id="273" name="Google Shape;273;p32"/>
          <p:cNvSpPr/>
          <p:nvPr/>
        </p:nvSpPr>
        <p:spPr>
          <a:xfrm>
            <a:off x="2711000" y="3028875"/>
            <a:ext cx="2932800" cy="1951800"/>
          </a:xfrm>
          <a:prstGeom prst="diamond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Does this adversarial profile work well?</a:t>
            </a:r>
            <a:endParaRPr sz="1800"/>
          </a:p>
        </p:txBody>
      </p:sp>
      <p:cxnSp>
        <p:nvCxnSpPr>
          <p:cNvPr id="274" name="Google Shape;274;p32"/>
          <p:cNvCxnSpPr>
            <a:stCxn id="272" idx="2"/>
            <a:endCxn id="273" idx="0"/>
          </p:cNvCxnSpPr>
          <p:nvPr/>
        </p:nvCxnSpPr>
        <p:spPr>
          <a:xfrm>
            <a:off x="4177400" y="2482450"/>
            <a:ext cx="0" cy="54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2"/>
          <p:cNvCxnSpPr>
            <a:stCxn id="273" idx="3"/>
          </p:cNvCxnSpPr>
          <p:nvPr/>
        </p:nvCxnSpPr>
        <p:spPr>
          <a:xfrm flipH="1" rot="10800000">
            <a:off x="5643800" y="3992775"/>
            <a:ext cx="1215600" cy="1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2"/>
          <p:cNvSpPr txBox="1"/>
          <p:nvPr/>
        </p:nvSpPr>
        <p:spPr>
          <a:xfrm>
            <a:off x="5754300" y="3449250"/>
            <a:ext cx="54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YES</a:t>
            </a:r>
            <a:endParaRPr b="1"/>
          </a:p>
        </p:txBody>
      </p:sp>
      <p:sp>
        <p:nvSpPr>
          <p:cNvPr id="277" name="Google Shape;277;p32"/>
          <p:cNvSpPr txBox="1"/>
          <p:nvPr/>
        </p:nvSpPr>
        <p:spPr>
          <a:xfrm>
            <a:off x="1974500" y="3449250"/>
            <a:ext cx="54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</a:t>
            </a:r>
            <a:endParaRPr b="1"/>
          </a:p>
        </p:txBody>
      </p:sp>
      <p:cxnSp>
        <p:nvCxnSpPr>
          <p:cNvPr id="278" name="Google Shape;278;p32"/>
          <p:cNvCxnSpPr>
            <a:stCxn id="273" idx="1"/>
            <a:endCxn id="279" idx="3"/>
          </p:cNvCxnSpPr>
          <p:nvPr/>
        </p:nvCxnSpPr>
        <p:spPr>
          <a:xfrm rot="10800000">
            <a:off x="1710500" y="3995775"/>
            <a:ext cx="10005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32"/>
          <p:cNvSpPr txBox="1"/>
          <p:nvPr/>
        </p:nvSpPr>
        <p:spPr>
          <a:xfrm>
            <a:off x="6783200" y="3853125"/>
            <a:ext cx="2070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Clean or Out-distribution</a:t>
            </a:r>
            <a:endParaRPr b="1" sz="1800"/>
          </a:p>
        </p:txBody>
      </p:sp>
      <p:sp>
        <p:nvSpPr>
          <p:cNvPr id="279" name="Google Shape;279;p32"/>
          <p:cNvSpPr txBox="1"/>
          <p:nvPr/>
        </p:nvSpPr>
        <p:spPr>
          <a:xfrm>
            <a:off x="196925" y="3557125"/>
            <a:ext cx="1513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Potential Adversarial Example</a:t>
            </a:r>
            <a:endParaRPr b="1" sz="1800"/>
          </a:p>
        </p:txBody>
      </p:sp>
      <p:sp>
        <p:nvSpPr>
          <p:cNvPr id="281" name="Google Shape;281;p32"/>
          <p:cNvSpPr/>
          <p:nvPr/>
        </p:nvSpPr>
        <p:spPr>
          <a:xfrm>
            <a:off x="2711000" y="778225"/>
            <a:ext cx="2932800" cy="572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Classified to </a:t>
            </a:r>
            <a:r>
              <a:rPr lang="en" sz="1800">
                <a:solidFill>
                  <a:schemeClr val="dk1"/>
                </a:solidFill>
              </a:rPr>
              <a:t>Class </a:t>
            </a:r>
            <a:r>
              <a:rPr i="1" lang="en" sz="1800">
                <a:solidFill>
                  <a:schemeClr val="dk1"/>
                </a:solidFill>
              </a:rPr>
              <a:t>i </a:t>
            </a:r>
            <a:endParaRPr sz="1800"/>
          </a:p>
        </p:txBody>
      </p:sp>
      <p:cxnSp>
        <p:nvCxnSpPr>
          <p:cNvPr id="282" name="Google Shape;282;p32"/>
          <p:cNvCxnSpPr>
            <a:stCxn id="281" idx="2"/>
            <a:endCxn id="272" idx="0"/>
          </p:cNvCxnSpPr>
          <p:nvPr/>
        </p:nvCxnSpPr>
        <p:spPr>
          <a:xfrm>
            <a:off x="4177400" y="1350925"/>
            <a:ext cx="0" cy="46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83100" y="-12175"/>
            <a:ext cx="4909200" cy="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Approach (Cont.)</a:t>
            </a:r>
            <a:endParaRPr/>
          </a:p>
        </p:txBody>
      </p:sp>
      <p:sp>
        <p:nvSpPr>
          <p:cNvPr id="288" name="Google Shape;288;p33"/>
          <p:cNvSpPr txBox="1"/>
          <p:nvPr>
            <p:ph idx="12" type="sldNum"/>
          </p:nvPr>
        </p:nvSpPr>
        <p:spPr>
          <a:xfrm>
            <a:off x="8047233" y="39624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6510225" y="2001863"/>
            <a:ext cx="2385300" cy="10227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Apply K random adversarial profiles (≠ i)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290" name="Google Shape;290;p33"/>
          <p:cNvCxnSpPr/>
          <p:nvPr/>
        </p:nvCxnSpPr>
        <p:spPr>
          <a:xfrm flipH="1" rot="10800000">
            <a:off x="6710247" y="3830513"/>
            <a:ext cx="457800" cy="2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3"/>
          <p:cNvCxnSpPr/>
          <p:nvPr/>
        </p:nvCxnSpPr>
        <p:spPr>
          <a:xfrm rot="10800000">
            <a:off x="2284950" y="3831725"/>
            <a:ext cx="799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3"/>
          <p:cNvSpPr txBox="1"/>
          <p:nvPr/>
        </p:nvSpPr>
        <p:spPr>
          <a:xfrm>
            <a:off x="1274050" y="1034050"/>
            <a:ext cx="64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</a:t>
            </a:r>
            <a:endParaRPr b="1" sz="1800"/>
          </a:p>
        </p:txBody>
      </p:sp>
      <p:sp>
        <p:nvSpPr>
          <p:cNvPr id="293" name="Google Shape;293;p33"/>
          <p:cNvSpPr txBox="1"/>
          <p:nvPr/>
        </p:nvSpPr>
        <p:spPr>
          <a:xfrm>
            <a:off x="6824975" y="1004500"/>
            <a:ext cx="7995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Yes</a:t>
            </a:r>
            <a:endParaRPr b="1" sz="1800"/>
          </a:p>
        </p:txBody>
      </p:sp>
      <p:sp>
        <p:nvSpPr>
          <p:cNvPr id="294" name="Google Shape;294;p33"/>
          <p:cNvSpPr txBox="1"/>
          <p:nvPr/>
        </p:nvSpPr>
        <p:spPr>
          <a:xfrm>
            <a:off x="2543325" y="3247275"/>
            <a:ext cx="7995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False</a:t>
            </a:r>
            <a:endParaRPr b="1" sz="1800"/>
          </a:p>
        </p:txBody>
      </p:sp>
      <p:sp>
        <p:nvSpPr>
          <p:cNvPr id="295" name="Google Shape;295;p33"/>
          <p:cNvSpPr txBox="1"/>
          <p:nvPr/>
        </p:nvSpPr>
        <p:spPr>
          <a:xfrm>
            <a:off x="6539397" y="3230750"/>
            <a:ext cx="799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True</a:t>
            </a:r>
            <a:endParaRPr b="1" sz="1800"/>
          </a:p>
        </p:txBody>
      </p:sp>
      <p:sp>
        <p:nvSpPr>
          <p:cNvPr id="296" name="Google Shape;296;p33"/>
          <p:cNvSpPr txBox="1"/>
          <p:nvPr/>
        </p:nvSpPr>
        <p:spPr>
          <a:xfrm>
            <a:off x="7185025" y="3437825"/>
            <a:ext cx="1959000" cy="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Out-Distribution Sample</a:t>
            </a:r>
            <a:endParaRPr b="1" sz="1800"/>
          </a:p>
        </p:txBody>
      </p:sp>
      <p:sp>
        <p:nvSpPr>
          <p:cNvPr id="297" name="Google Shape;297;p33"/>
          <p:cNvSpPr txBox="1"/>
          <p:nvPr/>
        </p:nvSpPr>
        <p:spPr>
          <a:xfrm>
            <a:off x="888472" y="3624450"/>
            <a:ext cx="1444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Clean Data</a:t>
            </a:r>
            <a:endParaRPr b="1" sz="1800"/>
          </a:p>
        </p:txBody>
      </p:sp>
      <p:sp>
        <p:nvSpPr>
          <p:cNvPr id="298" name="Google Shape;298;p33"/>
          <p:cNvSpPr txBox="1"/>
          <p:nvPr/>
        </p:nvSpPr>
        <p:spPr>
          <a:xfrm>
            <a:off x="83100" y="3624450"/>
            <a:ext cx="195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Adversarial</a:t>
            </a:r>
            <a:r>
              <a:rPr b="1" lang="en" sz="1800"/>
              <a:t> </a:t>
            </a:r>
            <a:r>
              <a:rPr b="1" lang="en" sz="1800"/>
              <a:t>Example</a:t>
            </a:r>
            <a:endParaRPr b="1" sz="1800"/>
          </a:p>
        </p:txBody>
      </p:sp>
      <p:sp>
        <p:nvSpPr>
          <p:cNvPr id="299" name="Google Shape;299;p33"/>
          <p:cNvSpPr/>
          <p:nvPr/>
        </p:nvSpPr>
        <p:spPr>
          <a:xfrm>
            <a:off x="214375" y="2013350"/>
            <a:ext cx="2118300" cy="951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Apply K random adversarial profiles (≠ i)</a:t>
            </a:r>
            <a:endParaRPr b="1" sz="1800"/>
          </a:p>
        </p:txBody>
      </p:sp>
      <p:sp>
        <p:nvSpPr>
          <p:cNvPr id="300" name="Google Shape;300;p33"/>
          <p:cNvSpPr/>
          <p:nvPr/>
        </p:nvSpPr>
        <p:spPr>
          <a:xfrm>
            <a:off x="2306675" y="563813"/>
            <a:ext cx="4220700" cy="1829700"/>
          </a:xfrm>
          <a:prstGeom prst="diamond">
            <a:avLst/>
          </a:prstGeom>
          <a:solidFill>
            <a:srgbClr val="FF9900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Did this class’s adversarial profile work well?</a:t>
            </a:r>
            <a:endParaRPr b="1" sz="1800"/>
          </a:p>
        </p:txBody>
      </p:sp>
      <p:sp>
        <p:nvSpPr>
          <p:cNvPr id="301" name="Google Shape;301;p33"/>
          <p:cNvSpPr/>
          <p:nvPr/>
        </p:nvSpPr>
        <p:spPr>
          <a:xfrm>
            <a:off x="3084450" y="3183275"/>
            <a:ext cx="3625800" cy="1296900"/>
          </a:xfrm>
          <a:prstGeom prst="diamond">
            <a:avLst/>
          </a:prstGeom>
          <a:solidFill>
            <a:srgbClr val="FF9900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Did random profiles work?</a:t>
            </a:r>
            <a:endParaRPr b="1" sz="1800"/>
          </a:p>
        </p:txBody>
      </p:sp>
      <p:cxnSp>
        <p:nvCxnSpPr>
          <p:cNvPr id="302" name="Google Shape;302;p33"/>
          <p:cNvCxnSpPr>
            <a:stCxn id="300" idx="3"/>
            <a:endCxn id="289" idx="0"/>
          </p:cNvCxnSpPr>
          <p:nvPr/>
        </p:nvCxnSpPr>
        <p:spPr>
          <a:xfrm>
            <a:off x="6527375" y="1478663"/>
            <a:ext cx="1175400" cy="5232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33"/>
          <p:cNvCxnSpPr>
            <a:stCxn id="289" idx="1"/>
            <a:endCxn id="301" idx="0"/>
          </p:cNvCxnSpPr>
          <p:nvPr/>
        </p:nvCxnSpPr>
        <p:spPr>
          <a:xfrm flipH="1">
            <a:off x="4897425" y="2513213"/>
            <a:ext cx="1612800" cy="6702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3"/>
          <p:cNvSpPr txBox="1"/>
          <p:nvPr/>
        </p:nvSpPr>
        <p:spPr>
          <a:xfrm>
            <a:off x="7185025" y="3634925"/>
            <a:ext cx="1444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Clean Data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33"/>
          <p:cNvCxnSpPr>
            <a:stCxn id="300" idx="1"/>
            <a:endCxn id="299" idx="0"/>
          </p:cNvCxnSpPr>
          <p:nvPr/>
        </p:nvCxnSpPr>
        <p:spPr>
          <a:xfrm flipH="1">
            <a:off x="1273475" y="1478663"/>
            <a:ext cx="1033200" cy="5346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33"/>
          <p:cNvCxnSpPr>
            <a:stCxn id="299" idx="3"/>
            <a:endCxn id="301" idx="0"/>
          </p:cNvCxnSpPr>
          <p:nvPr/>
        </p:nvCxnSpPr>
        <p:spPr>
          <a:xfrm>
            <a:off x="2332675" y="2489150"/>
            <a:ext cx="2564700" cy="6942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2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9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